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198.png" ContentType="image/png"/>
  <Override PartName="/ppt/media/image3.png" ContentType="image/png"/>
  <Override PartName="/ppt/media/image36.png" ContentType="image/png"/>
  <Override PartName="/ppt/media/image155.png" ContentType="image/png"/>
  <Override PartName="/ppt/media/image51.png" ContentType="image/png"/>
  <Override PartName="/ppt/media/image21.png" ContentType="image/png"/>
  <Override PartName="/ppt/media/image191.png" ContentType="image/png"/>
  <Override PartName="/ppt/media/image37.png" ContentType="image/png"/>
  <Override PartName="/ppt/media/image156.png" ContentType="image/png"/>
  <Override PartName="/ppt/media/image52.png" ContentType="image/png"/>
  <Override PartName="/ppt/media/image192.png" ContentType="image/png"/>
  <Override PartName="/ppt/media/image22.png" ContentType="image/png"/>
  <Override PartName="/ppt/media/image38.png" ContentType="image/png"/>
  <Override PartName="/ppt/media/image157.png" ContentType="image/png"/>
  <Override PartName="/ppt/media/image53.png" ContentType="image/png"/>
  <Override PartName="/ppt/media/image39.png" ContentType="image/png"/>
  <Override PartName="/ppt/media/image158.png" ContentType="image/png"/>
  <Override PartName="/ppt/media/image116.png" ContentType="image/png"/>
  <Override PartName="/ppt/media/image54.png" ContentType="image/png"/>
  <Override PartName="/ppt/media/image181.png" ContentType="image/png"/>
  <Override PartName="/ppt/media/image11.png" ContentType="image/png"/>
  <Override PartName="/ppt/media/image182.png" ContentType="image/png"/>
  <Override PartName="/ppt/media/image12.png" ContentType="image/png"/>
  <Override PartName="/ppt/media/image183.png" ContentType="image/png"/>
  <Override PartName="/ppt/media/image13.png" ContentType="image/png"/>
  <Override PartName="/ppt/media/image184.png" ContentType="image/png"/>
  <Override PartName="/ppt/media/image14.png" ContentType="image/png"/>
  <Override PartName="/ppt/media/image56.png" ContentType="image/png"/>
  <Override PartName="/ppt/media/image6.png" ContentType="image/png"/>
  <Override PartName="/ppt/media/image91.png" ContentType="image/png"/>
  <Override PartName="/ppt/media/image16.png" ContentType="image/png"/>
  <Override PartName="/ppt/media/image186.png" ContentType="image/png"/>
  <Override PartName="/ppt/media/image57.png" ContentType="image/png"/>
  <Override PartName="/ppt/media/image7.png" ContentType="image/png"/>
  <Override PartName="/ppt/media/image92.png" ContentType="image/png"/>
  <Override PartName="/ppt/media/image17.png" ContentType="image/png"/>
  <Override PartName="/ppt/media/image187.png" ContentType="image/png"/>
  <Override PartName="/ppt/media/image8.png" ContentType="image/png"/>
  <Override PartName="/ppt/media/image93.png" ContentType="image/png"/>
  <Override PartName="/ppt/media/image18.png" ContentType="image/png"/>
  <Override PartName="/ppt/media/image188.png" ContentType="image/png"/>
  <Override PartName="/ppt/media/image19.png" ContentType="image/png"/>
  <Override PartName="/ppt/media/image189.png" ContentType="image/png"/>
  <Override PartName="/ppt/media/image94.png" ContentType="image/png"/>
  <Override PartName="/ppt/media/image9.png" ContentType="image/png"/>
  <Override PartName="/ppt/media/image15.png" ContentType="image/png"/>
  <Override PartName="/ppt/media/image185.png" ContentType="image/png"/>
  <Override PartName="/ppt/media/image90.png" ContentType="image/png"/>
  <Override PartName="/ppt/media/image159.png" ContentType="image/png"/>
  <Override PartName="/ppt/media/image5.png" ContentType="image/png"/>
  <Override PartName="/ppt/media/image72.png" ContentType="image/png"/>
  <Override PartName="/ppt/media/image74.png" ContentType="image/png"/>
  <Override PartName="/ppt/media/image200.jpeg" ContentType="image/jpeg"/>
  <Override PartName="/ppt/media/image75.png" ContentType="image/png"/>
  <Override PartName="/ppt/media/image139.png" ContentType="image/png"/>
  <Override PartName="/ppt/media/image70.png" ContentType="image/png"/>
  <Override PartName="/ppt/media/image73.png" ContentType="image/png"/>
  <Override PartName="/ppt/media/image76.png" ContentType="image/png"/>
  <Override PartName="/ppt/media/image78.png" ContentType="image/png"/>
  <Override PartName="/ppt/media/image135.jpeg" ContentType="image/jpeg"/>
  <Override PartName="/ppt/media/image49.png" ContentType="image/png"/>
  <Override PartName="/ppt/media/image77.png" ContentType="image/png"/>
  <Override PartName="/ppt/media/image149.png" ContentType="image/png"/>
  <Override PartName="/ppt/media/image80.png" ContentType="image/png"/>
  <Override PartName="/ppt/media/image85.png" ContentType="image/png"/>
  <Override PartName="/ppt/media/image47.png" ContentType="image/png"/>
  <Override PartName="/ppt/media/image81.png" ContentType="image/png"/>
  <Override PartName="/ppt/media/image48.png" ContentType="image/png"/>
  <Override PartName="/ppt/media/image82.png" ContentType="image/png"/>
  <Override PartName="/ppt/media/image86.png" ContentType="image/png"/>
  <Override PartName="/ppt/media/image95.png" ContentType="image/png"/>
  <Override PartName="/ppt/media/image100.png" ContentType="image/png"/>
  <Override PartName="/ppt/media/image101.png" ContentType="image/png"/>
  <Override PartName="/ppt/media/image96.png" ContentType="image/png"/>
  <Override PartName="/ppt/media/image87.png" ContentType="image/png"/>
  <Override PartName="/ppt/media/image88.png" ContentType="image/png"/>
  <Override PartName="/ppt/media/image4.png" ContentType="image/png"/>
  <Override PartName="/ppt/media/image199.png" ContentType="image/png"/>
  <Override PartName="/ppt/media/image29.png" ContentType="image/png"/>
  <Override PartName="/ppt/media/image84.png" ContentType="image/png"/>
  <Override PartName="/ppt/media/image83.png" ContentType="image/png"/>
  <Override PartName="/ppt/media/image71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129.png" ContentType="image/png"/>
  <Override PartName="/ppt/media/image60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50.png" ContentType="image/png"/>
  <Override PartName="/ppt/media/image119.png" ContentType="image/png"/>
  <Override PartName="/ppt/media/image138.jpeg" ContentType="image/jpeg"/>
  <Override PartName="/ppt/media/image79.png" ContentType="image/png"/>
  <Override PartName="/ppt/media/image55.png" ContentType="image/png"/>
  <Override PartName="/ppt/media/image20.png" ContentType="image/png"/>
  <Override PartName="/ppt/media/image190.png" ContentType="image/png"/>
  <Override PartName="/ppt/media/image58.png" ContentType="image/png"/>
  <Override PartName="/ppt/media/image23.png" ContentType="image/png"/>
  <Override PartName="/ppt/media/image193.png" ContentType="image/png"/>
  <Override PartName="/ppt/media/image69.png" ContentType="image/png"/>
  <Override PartName="/ppt/media/image10.png" ContentType="image/png"/>
  <Override PartName="/ppt/media/image180.png" ContentType="image/png"/>
  <Override PartName="/ppt/media/image59.png" ContentType="image/png"/>
  <Override PartName="/ppt/media/image24.png" ContentType="image/png"/>
  <Override PartName="/ppt/media/image194.png" ContentType="image/png"/>
  <Override PartName="/ppt/media/image25.png" ContentType="image/png"/>
  <Override PartName="/ppt/media/image195.png" ContentType="image/png"/>
  <Override PartName="/ppt/media/image45.png" ContentType="image/png"/>
  <Override PartName="/ppt/media/image27.png" ContentType="image/png"/>
  <Override PartName="/ppt/media/image2.png" ContentType="image/png"/>
  <Override PartName="/ppt/media/image197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10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97.png" ContentType="image/png"/>
  <Override PartName="/ppt/media/image98.png" ContentType="image/png"/>
  <Override PartName="/ppt/media/image103.png" ContentType="image/png"/>
  <Override PartName="/ppt/media/image99.png" ContentType="image/png"/>
  <Override PartName="/ppt/media/image104.png" ContentType="image/png"/>
  <Override PartName="/ppt/media/image102.jpeg" ContentType="image/jpe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7.png" ContentType="image/png"/>
  <Override PartName="/ppt/media/image118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6.png" ContentType="image/png"/>
  <Override PartName="/ppt/media/image137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26.jpeg" ContentType="image/jpeg"/>
  <Override PartName="/ppt/media/image147.png" ContentType="image/png"/>
  <Override PartName="/ppt/media/image148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28.jpeg" ContentType="image/jpeg"/>
  <Override PartName="/ppt/media/image167.png" ContentType="image/png"/>
  <Override PartName="/ppt/media/image168.png" ContentType="image/png"/>
  <Override PartName="/ppt/media/image169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.png" ContentType="image/png"/>
  <Override PartName="/ppt/media/image196.png" ContentType="image/png"/>
  <Override PartName="/ppt/theme/theme10.xml" ContentType="application/vnd.openxmlformats-officedocument.theme+xml"/>
  <Override PartName="/ppt/theme/theme2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6.xml" ContentType="application/vnd.openxmlformats-officedocument.theme+xml"/>
  <Override PartName="/ppt/theme/theme3.xml" ContentType="application/vnd.openxmlformats-officedocument.theme+xml"/>
  <Override PartName="/ppt/theme/theme11.xml" ContentType="application/vnd.openxmlformats-officedocument.theme+xml"/>
  <Override PartName="/ppt/theme/theme7.xml" ContentType="application/vnd.openxmlformats-officedocument.theme+xml"/>
  <Override PartName="/ppt/theme/theme15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Slides/_rels/notesSlide2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5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slide47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16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4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8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_rels/slideLayout19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12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slide" Target="slides/slide35.xml"/><Relationship Id="rId53" Type="http://schemas.openxmlformats.org/officeDocument/2006/relationships/slide" Target="slides/slide36.xml"/><Relationship Id="rId54" Type="http://schemas.openxmlformats.org/officeDocument/2006/relationships/slide" Target="slides/slide37.xml"/><Relationship Id="rId55" Type="http://schemas.openxmlformats.org/officeDocument/2006/relationships/slide" Target="slides/slide38.xml"/><Relationship Id="rId56" Type="http://schemas.openxmlformats.org/officeDocument/2006/relationships/slide" Target="slides/slide39.xml"/><Relationship Id="rId57" Type="http://schemas.openxmlformats.org/officeDocument/2006/relationships/slide" Target="slides/slide40.xml"/><Relationship Id="rId58" Type="http://schemas.openxmlformats.org/officeDocument/2006/relationships/slide" Target="slides/slide41.xml"/><Relationship Id="rId59" Type="http://schemas.openxmlformats.org/officeDocument/2006/relationships/slide" Target="slides/slide42.xml"/><Relationship Id="rId60" Type="http://schemas.openxmlformats.org/officeDocument/2006/relationships/slide" Target="slides/slide43.xml"/><Relationship Id="rId61" Type="http://schemas.openxmlformats.org/officeDocument/2006/relationships/slide" Target="slides/slide44.xml"/><Relationship Id="rId62" Type="http://schemas.openxmlformats.org/officeDocument/2006/relationships/slide" Target="slides/slide45.xml"/><Relationship Id="rId63" Type="http://schemas.openxmlformats.org/officeDocument/2006/relationships/slide" Target="slides/slide46.xml"/><Relationship Id="rId64" Type="http://schemas.openxmlformats.org/officeDocument/2006/relationships/slide" Target="slides/slide47.xml"/><Relationship Id="rId65" Type="http://schemas.openxmlformats.org/officeDocument/2006/relationships/slide" Target="slides/slide48.xml"/><Relationship Id="rId66" Type="http://schemas.openxmlformats.org/officeDocument/2006/relationships/slide" Target="slides/slide49.xml"/><Relationship Id="rId67" Type="http://schemas.openxmlformats.org/officeDocument/2006/relationships/slide" Target="slides/slide50.xml"/><Relationship Id="rId68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1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1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F11ADDE-C42B-4C72-96A3-47A19ED0002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6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F45C11-34C4-4252-AF26-4ECAB086FA3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3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15000"/>
              </a:lnSpc>
            </a:pPr>
            <a:r>
              <a:rPr b="0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Combination of configuration </a:t>
            </a:r>
            <a:r>
              <a:rPr b="1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and</a:t>
            </a:r>
            <a:r>
              <a:rPr b="0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 order </a:t>
            </a:r>
            <a:br/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</a:pPr>
            <a:r>
              <a:rPr b="0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Configuration Management alone is not sufficient for app deployment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</a:pPr>
            <a:r>
              <a:rPr b="0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Allows you to automate entire sets of process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 anchor="ctr">
            <a:noAutofit/>
          </a:bodyPr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Not in the datapath</a:t>
            </a:r>
            <a:endParaRPr b="0" lang="en-US" sz="12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Network is not control-plane dependent</a:t>
            </a:r>
            <a:endParaRPr b="0" lang="en-US" sz="1200" spc="-1" strike="noStrike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Not intrusive, do not imply network hw/sw upgrade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3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Calibri"/>
                <a:ea typeface="Calibri"/>
              </a:rPr>
              <a:t>Control, Knowledge, Delegation 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Calibri"/>
                <a:ea typeface="Calibri"/>
              </a:rPr>
              <a:t>RBAC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Calibri"/>
                <a:ea typeface="Calibri"/>
              </a:rPr>
              <a:t>Push button deployment (Delegation)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Calibri"/>
                <a:ea typeface="Calibri"/>
              </a:rPr>
              <a:t>Centralized logging (auditing, compliance)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Calibri"/>
                <a:ea typeface="Calibri"/>
              </a:rPr>
              <a:t>RESTful API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Role-based access control keeps environments secure, and teams efficient</a:t>
            </a:r>
            <a:br/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281"/>
              </a:spcBef>
            </a:pPr>
            <a:r>
              <a:rPr b="0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Non-privileged users can safely deploy entire applications with push-button deployment access</a:t>
            </a:r>
            <a:br/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281"/>
              </a:spcBef>
            </a:pPr>
            <a:r>
              <a:rPr b="0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All Ansible automations are centrally logged, ensuring complete auditability and compliance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7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3E796C9-4B78-4D72-85A8-9115999AF4B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8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07F64E-529C-4561-8EC9-F57B346B9BE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8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80B91BD-30F9-4794-89B4-96B34041E52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8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10BF60F-4D55-4A73-9B93-7594A819ECF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7908659-74AD-4315-881F-6604B161B9E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93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FF52D8-78A3-424B-95C6-D9CD7858FC0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96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3767CE9-495B-4A8A-B6C1-C6A2FEC9D69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9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A8BB65C-0F3C-42D8-AC51-FB83C0E8DC4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E4ABE78-694D-4C7B-BC0C-038A4CF9B73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5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fld id="{BA5094E6-BDC1-4E14-BABA-EA1384ACB96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fld id="{81254FEB-5BCF-4D70-90F0-A31F9D99C22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33D95A-D4F4-4BA9-9D6E-C0DE59E3236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A63A96-159D-4077-A001-5BCE77E03E2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F447F3D-AF04-453E-9CFA-E1E72C4C3AD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61DB42-FC2C-4826-82CF-D3C857E85E0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4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FADC324-E85F-4C37-89D4-8C2BEF7682D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3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Ansible Engine is an automation tool for the individual engineer.</a:t>
            </a:r>
            <a:endParaRPr b="0" lang="en-US" sz="11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Ansible Tower is the platform/framework that multiple engineers/teams use to collaborate and bridge together their automation in workflows.</a:t>
            </a:r>
            <a:endParaRPr b="0" lang="en-US" sz="11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Ansible Automation provides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3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Control: scheduled and centralized jobs</a:t>
            </a: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Knowledge: Visibility and compliance </a:t>
            </a: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Delegation: Role-based access and self service</a:t>
            </a: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Simple: Everyone speaks the same language</a:t>
            </a: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Powerful: Designed for multi-tier deployments</a:t>
            </a: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Agentless: Predictable, reliable and secure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Playbook example: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The name fields are human-readable comments. Optional, but useful as comments to the Playbook. These strings also show up in Tower, so it is easy to correlate any failures in a long running Playbook.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Inventory call-out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Variables can be handled in several different ways: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Directly in the playbook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As part of a separate vars file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 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Via the command line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As output from a previous play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Via Tower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You are not required to use root as the remote user. You can have Ansible connect and run the playbook as any user or even multiple users – as long as that user has the permission to perform the tasks in the playbook. You can even use multiple users and specify different users for different plays or tasks.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Ansible supports sudo, su, powerbroker, and other privilege escalation mechanisms.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The real work. General format: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&lt;&lt;module&gt;&gt;: key=value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3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66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98EE6E8-F432-4C68-A5A0-D3EC975C4FF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3;p18" descr=""/>
          <p:cNvPicPr/>
          <p:nvPr/>
        </p:nvPicPr>
        <p:blipFill>
          <a:blip r:embed="rId2"/>
          <a:stretch/>
        </p:blipFill>
        <p:spPr>
          <a:xfrm>
            <a:off x="500040" y="307800"/>
            <a:ext cx="2190960" cy="8416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12920" y="4734000"/>
            <a:ext cx="7658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INSERT DESIGNATOR, IF NEEDED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66" name="Google Shape;244;p61" descr="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3760" cy="208080"/>
          </a:xfrm>
          <a:prstGeom prst="rect">
            <a:avLst/>
          </a:prstGeom>
          <a:ln>
            <a:noFill/>
          </a:ln>
        </p:spPr>
      </p:pic>
      <p:sp>
        <p:nvSpPr>
          <p:cNvPr id="36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12920" y="4734000"/>
            <a:ext cx="7658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INSERT DESIGNATOR, IF NEEDED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06" name="Google Shape;244;p61" descr="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3760" cy="208080"/>
          </a:xfrm>
          <a:prstGeom prst="rect">
            <a:avLst/>
          </a:prstGeom>
          <a:ln>
            <a:noFill/>
          </a:ln>
        </p:spPr>
      </p:pic>
      <p:sp>
        <p:nvSpPr>
          <p:cNvPr id="40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BF782752-03B2-4F12-B0EA-E812E62FB1ED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0" y="0"/>
            <a:ext cx="9142920" cy="64080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19754F63-C596-45B4-95C8-20BFC8AF9375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86" name="Google Shape;121;p29" descr=""/>
          <p:cNvPicPr/>
          <p:nvPr/>
        </p:nvPicPr>
        <p:blipFill>
          <a:blip r:embed="rId2"/>
          <a:stretch/>
        </p:blipFill>
        <p:spPr>
          <a:xfrm>
            <a:off x="8366760" y="4809960"/>
            <a:ext cx="444600" cy="142200"/>
          </a:xfrm>
          <a:prstGeom prst="rect">
            <a:avLst/>
          </a:prstGeom>
          <a:ln>
            <a:noFill/>
          </a:ln>
        </p:spPr>
      </p:pic>
      <p:sp>
        <p:nvSpPr>
          <p:cNvPr id="487" name="CustomShape 3"/>
          <p:cNvSpPr/>
          <p:nvPr/>
        </p:nvSpPr>
        <p:spPr>
          <a:xfrm>
            <a:off x="457200" y="4800600"/>
            <a:ext cx="7161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666666"/>
                </a:solidFill>
                <a:latin typeface="Open Sans"/>
                <a:ea typeface="Open Sans"/>
              </a:rPr>
              <a:t>CONFIDENTIAL</a:t>
            </a:r>
            <a:endParaRPr b="0" lang="en-US" sz="700" spc="-1" strike="noStrike">
              <a:latin typeface="Arial"/>
            </a:endParaRPr>
          </a:p>
        </p:txBody>
      </p:sp>
      <p:pic>
        <p:nvPicPr>
          <p:cNvPr id="488" name="Google Shape;123;p29" descr=""/>
          <p:cNvPicPr/>
          <p:nvPr/>
        </p:nvPicPr>
        <p:blipFill>
          <a:blip r:embed="rId3"/>
          <a:stretch/>
        </p:blipFill>
        <p:spPr>
          <a:xfrm>
            <a:off x="7995600" y="162360"/>
            <a:ext cx="712800" cy="273240"/>
          </a:xfrm>
          <a:prstGeom prst="rect">
            <a:avLst/>
          </a:prstGeom>
          <a:ln>
            <a:noFill/>
          </a:ln>
        </p:spPr>
      </p:pic>
      <p:sp>
        <p:nvSpPr>
          <p:cNvPr id="48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412920" y="4734000"/>
            <a:ext cx="7658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INSERT DESIGNATOR, IF NEEDED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528" name="Google Shape;244;p61" descr="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3760" cy="208080"/>
          </a:xfrm>
          <a:prstGeom prst="rect">
            <a:avLst/>
          </a:prstGeom>
          <a:ln>
            <a:noFill/>
          </a:ln>
        </p:spPr>
      </p:pic>
      <p:sp>
        <p:nvSpPr>
          <p:cNvPr id="5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4f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177;p45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0760" cy="364680"/>
          </a:xfrm>
          <a:prstGeom prst="rect">
            <a:avLst/>
          </a:prstGeom>
          <a:ln>
            <a:noFill/>
          </a:ln>
        </p:spPr>
      </p:pic>
      <p:sp>
        <p:nvSpPr>
          <p:cNvPr id="568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D4E73592-8A0A-410E-A706-96BC72B8D0E0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569" name="Google Shape;179;p45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000" cy="190080"/>
          </a:xfrm>
          <a:prstGeom prst="rect">
            <a:avLst/>
          </a:prstGeom>
          <a:ln>
            <a:noFill/>
          </a:ln>
        </p:spPr>
      </p:pic>
      <p:sp>
        <p:nvSpPr>
          <p:cNvPr id="570" name="CustomShape 2"/>
          <p:cNvSpPr/>
          <p:nvPr/>
        </p:nvSpPr>
        <p:spPr>
          <a:xfrm>
            <a:off x="457200" y="4800600"/>
            <a:ext cx="7161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ffffff"/>
                </a:solidFill>
                <a:latin typeface="Open Sans"/>
                <a:ea typeface="Open Sans"/>
              </a:rPr>
              <a:t>CONFIDENTIAL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0D68DE67-C34D-4484-82F7-3D3270223F1C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2920" cy="64080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58CFC9E9-563C-4C8E-934D-07BECCE46D55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80" name="Google Shape;44;p9" descr=""/>
          <p:cNvPicPr/>
          <p:nvPr/>
        </p:nvPicPr>
        <p:blipFill>
          <a:blip r:embed="rId2"/>
          <a:stretch/>
        </p:blipFill>
        <p:spPr>
          <a:xfrm>
            <a:off x="8366760" y="4809960"/>
            <a:ext cx="593280" cy="189720"/>
          </a:xfrm>
          <a:prstGeom prst="rect">
            <a:avLst/>
          </a:prstGeom>
          <a:ln>
            <a:noFill/>
          </a:ln>
        </p:spPr>
      </p:pic>
      <p:pic>
        <p:nvPicPr>
          <p:cNvPr id="81" name="Google Shape;45;p9" descr=""/>
          <p:cNvPicPr/>
          <p:nvPr/>
        </p:nvPicPr>
        <p:blipFill>
          <a:blip r:embed="rId3"/>
          <a:stretch/>
        </p:blipFill>
        <p:spPr>
          <a:xfrm>
            <a:off x="7995600" y="162360"/>
            <a:ext cx="950760" cy="364680"/>
          </a:xfrm>
          <a:prstGeom prst="rect">
            <a:avLst/>
          </a:prstGeom>
          <a:ln>
            <a:noFill/>
          </a:ln>
        </p:spPr>
      </p:pic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;p3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0760" cy="36468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FA55F251-2B93-46CE-995F-384F127D533B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22" name="Google Shape;14;p3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000" cy="190080"/>
          </a:xfrm>
          <a:prstGeom prst="rect">
            <a:avLst/>
          </a:prstGeom>
          <a:ln>
            <a:noFill/>
          </a:ln>
        </p:spPr>
      </p:pic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82;p46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0400" cy="36468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2A012869-5156-4CD5-9E28-393182BABB49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63" name="Google Shape;184;p46" descr=""/>
          <p:cNvPicPr/>
          <p:nvPr/>
        </p:nvPicPr>
        <p:blipFill>
          <a:blip r:embed="rId3"/>
          <a:stretch/>
        </p:blipFill>
        <p:spPr>
          <a:xfrm>
            <a:off x="8366760" y="4809960"/>
            <a:ext cx="593280" cy="189720"/>
          </a:xfrm>
          <a:prstGeom prst="rect">
            <a:avLst/>
          </a:prstGeom>
          <a:ln>
            <a:noFill/>
          </a:ln>
        </p:spPr>
      </p:pic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168;p43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0760" cy="36468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686B0E26-4F8E-4A90-953D-D22A5EB6BEAE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204" name="Google Shape;170;p43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000" cy="190080"/>
          </a:xfrm>
          <a:prstGeom prst="rect">
            <a:avLst/>
          </a:prstGeom>
          <a:ln>
            <a:noFill/>
          </a:ln>
        </p:spPr>
      </p:pic>
      <p:sp>
        <p:nvSpPr>
          <p:cNvPr id="20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12920" y="4734000"/>
            <a:ext cx="7658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INSERT DESIGNATOR, IF NEEDED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44" name="Google Shape;244;p61" descr="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3760" cy="208080"/>
          </a:xfrm>
          <a:prstGeom prst="rect">
            <a:avLst/>
          </a:prstGeom>
          <a:ln>
            <a:noFill/>
          </a:ln>
        </p:spPr>
      </p:pic>
      <p:sp>
        <p:nvSpPr>
          <p:cNvPr id="24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12920" y="4734000"/>
            <a:ext cx="7658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INSERT DESIGNATOR, IF NEEDED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84" name="Google Shape;244;p61" descr="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3760" cy="208080"/>
          </a:xfrm>
          <a:prstGeom prst="rect">
            <a:avLst/>
          </a:prstGeom>
          <a:ln>
            <a:noFill/>
          </a:ln>
        </p:spPr>
      </p:pic>
      <p:sp>
        <p:nvSpPr>
          <p:cNvPr id="2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545;p111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0760" cy="36468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-76320" y="4800600"/>
            <a:ext cx="532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18360" anchor="ctr">
            <a:noAutofit/>
          </a:bodyPr>
          <a:p>
            <a:pPr algn="r">
              <a:lnSpc>
                <a:spcPct val="100000"/>
              </a:lnSpc>
            </a:pPr>
            <a:fld id="{BCCFCFBF-B879-4DE0-A0D0-2C502AF829F3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325" name="Google Shape;547;p111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000" cy="19008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457200" y="4800600"/>
            <a:ext cx="7161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ffffff"/>
                </a:solidFill>
                <a:latin typeface="Open Sans"/>
                <a:ea typeface="Open Sans"/>
              </a:rPr>
              <a:t>CONFIDENTIAL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slideLayout" Target="../slideLayouts/slideLayout12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slideLayout" Target="../slideLayouts/slideLayout121.xml"/><Relationship Id="rId2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5.jpe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13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8.jpeg"/><Relationship Id="rId2" Type="http://schemas.openxmlformats.org/officeDocument/2006/relationships/image" Target="../media/image139.png"/><Relationship Id="rId3" Type="http://schemas.openxmlformats.org/officeDocument/2006/relationships/slideLayout" Target="../slideLayouts/slideLayout13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slideLayout" Target="../slideLayouts/slideLayout14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slideLayout" Target="../slideLayouts/slideLayout73.xml"/><Relationship Id="rId7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slideLayout" Target="../slideLayouts/slideLayout121.xml"/><Relationship Id="rId1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slideLayout" Target="../slideLayouts/slideLayout121.xml"/><Relationship Id="rId1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slideLayout" Target="../slideLayouts/slideLayout73.xml"/><Relationship Id="rId8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ansible.com/tower-trial" TargetMode="External"/><Relationship Id="rId2" Type="http://schemas.openxmlformats.org/officeDocument/2006/relationships/hyperlink" Target="https://www.ansible.com/get-started" TargetMode="External"/><Relationship Id="rId3" Type="http://schemas.openxmlformats.org/officeDocument/2006/relationships/hyperlink" Target="https://www.ansible.com/resources" TargetMode="External"/><Relationship Id="rId4" Type="http://schemas.openxmlformats.org/officeDocument/2006/relationships/slideLayout" Target="../slideLayouts/slideLayout16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github.com/network-automation/" TargetMode="External"/><Relationship Id="rId2" Type="http://schemas.openxmlformats.org/officeDocument/2006/relationships/hyperlink" Target="https://github.com/network-automation/linklight" TargetMode="External"/><Relationship Id="rId3" Type="http://schemas.openxmlformats.org/officeDocument/2006/relationships/hyperlink" Target="https://galaxy.ansible.com" TargetMode="External"/><Relationship Id="rId4" Type="http://schemas.openxmlformats.org/officeDocument/2006/relationships/hyperlink" Target="https://github.com/ansible/ansible-examples" TargetMode="External"/><Relationship Id="rId5" Type="http://schemas.openxmlformats.org/officeDocument/2006/relationships/hyperlink" Target="https://github.com/ansible/ansible-lockdown" TargetMode="External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www.tutorialspoint.com/ansible/ansible_ad_hoc_commands.htm" TargetMode="External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00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Relationship Id="rId37" Type="http://schemas.openxmlformats.org/officeDocument/2006/relationships/image" Target="../media/image68.png"/><Relationship Id="rId38" Type="http://schemas.openxmlformats.org/officeDocument/2006/relationships/image" Target="../media/image69.png"/><Relationship Id="rId39" Type="http://schemas.openxmlformats.org/officeDocument/2006/relationships/image" Target="../media/image70.png"/><Relationship Id="rId40" Type="http://schemas.openxmlformats.org/officeDocument/2006/relationships/image" Target="../media/image71.png"/><Relationship Id="rId41" Type="http://schemas.openxmlformats.org/officeDocument/2006/relationships/image" Target="../media/image72.png"/><Relationship Id="rId42" Type="http://schemas.openxmlformats.org/officeDocument/2006/relationships/image" Target="../media/image73.png"/><Relationship Id="rId43" Type="http://schemas.openxmlformats.org/officeDocument/2006/relationships/image" Target="../media/image74.png"/><Relationship Id="rId44" Type="http://schemas.openxmlformats.org/officeDocument/2006/relationships/image" Target="../media/image75.png"/><Relationship Id="rId45" Type="http://schemas.openxmlformats.org/officeDocument/2006/relationships/image" Target="../media/image76.png"/><Relationship Id="rId46" Type="http://schemas.openxmlformats.org/officeDocument/2006/relationships/image" Target="../media/image77.png"/><Relationship Id="rId47" Type="http://schemas.openxmlformats.org/officeDocument/2006/relationships/image" Target="../media/image78.png"/><Relationship Id="rId48" Type="http://schemas.openxmlformats.org/officeDocument/2006/relationships/image" Target="../media/image79.png"/><Relationship Id="rId49" Type="http://schemas.openxmlformats.org/officeDocument/2006/relationships/image" Target="../media/image80.png"/><Relationship Id="rId50" Type="http://schemas.openxmlformats.org/officeDocument/2006/relationships/image" Target="../media/image81.png"/><Relationship Id="rId51" Type="http://schemas.openxmlformats.org/officeDocument/2006/relationships/image" Target="../media/image82.png"/><Relationship Id="rId52" Type="http://schemas.openxmlformats.org/officeDocument/2006/relationships/image" Target="../media/image83.png"/><Relationship Id="rId53" Type="http://schemas.openxmlformats.org/officeDocument/2006/relationships/image" Target="../media/image84.png"/><Relationship Id="rId54" Type="http://schemas.openxmlformats.org/officeDocument/2006/relationships/image" Target="../media/image85.png"/><Relationship Id="rId55" Type="http://schemas.openxmlformats.org/officeDocument/2006/relationships/image" Target="../media/image86.png"/><Relationship Id="rId56" Type="http://schemas.openxmlformats.org/officeDocument/2006/relationships/image" Target="../media/image87.png"/><Relationship Id="rId57" Type="http://schemas.openxmlformats.org/officeDocument/2006/relationships/image" Target="../media/image88.png"/><Relationship Id="rId58" Type="http://schemas.openxmlformats.org/officeDocument/2006/relationships/image" Target="../media/image89.png"/><Relationship Id="rId59" Type="http://schemas.openxmlformats.org/officeDocument/2006/relationships/image" Target="../media/image90.png"/><Relationship Id="rId60" Type="http://schemas.openxmlformats.org/officeDocument/2006/relationships/image" Target="../media/image91.png"/><Relationship Id="rId61" Type="http://schemas.openxmlformats.org/officeDocument/2006/relationships/image" Target="../media/image92.png"/><Relationship Id="rId62" Type="http://schemas.openxmlformats.org/officeDocument/2006/relationships/image" Target="../media/image93.png"/><Relationship Id="rId63" Type="http://schemas.openxmlformats.org/officeDocument/2006/relationships/image" Target="../media/image94.png"/><Relationship Id="rId64" Type="http://schemas.openxmlformats.org/officeDocument/2006/relationships/image" Target="../media/image95.png"/><Relationship Id="rId65" Type="http://schemas.openxmlformats.org/officeDocument/2006/relationships/image" Target="../media/image96.png"/><Relationship Id="rId66" Type="http://schemas.openxmlformats.org/officeDocument/2006/relationships/image" Target="../media/image97.png"/><Relationship Id="rId67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468360" y="1752840"/>
            <a:ext cx="743148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for IBM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468360" y="2333520"/>
            <a:ext cx="630936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Technical Introduction and Overview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17" name="Google Shape;625;p129" descr=""/>
          <p:cNvPicPr/>
          <p:nvPr/>
        </p:nvPicPr>
        <p:blipFill>
          <a:blip r:embed="rId2"/>
          <a:stretch/>
        </p:blipFill>
        <p:spPr>
          <a:xfrm>
            <a:off x="8366400" y="4809600"/>
            <a:ext cx="594000" cy="190080"/>
          </a:xfrm>
          <a:prstGeom prst="rect">
            <a:avLst/>
          </a:prstGeom>
          <a:ln>
            <a:noFill/>
          </a:ln>
        </p:spPr>
      </p:pic>
      <p:sp>
        <p:nvSpPr>
          <p:cNvPr id="618" name="CustomShape 3"/>
          <p:cNvSpPr/>
          <p:nvPr/>
        </p:nvSpPr>
        <p:spPr>
          <a:xfrm>
            <a:off x="392040" y="3265920"/>
            <a:ext cx="438408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Shadd Gallegos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2327040" y="1135800"/>
            <a:ext cx="5950440" cy="24429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</a:t>
            </a:r>
            <a:r>
              <a:rPr b="1" lang="en-US" sz="1400" spc="-1" strike="noStrike">
                <a:solidFill>
                  <a:srgbClr val="1562b7"/>
                </a:solidFill>
                <a:latin typeface="Courier New"/>
                <a:ea typeface="Courier New"/>
              </a:rPr>
              <a:t>name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: configure interface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1" lang="en-US" sz="1400" spc="-1" strike="noStrike">
                <a:solidFill>
                  <a:srgbClr val="1562b7"/>
                </a:solidFill>
                <a:latin typeface="Courier New"/>
                <a:ea typeface="Courier New"/>
              </a:rPr>
              <a:t>net_interface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400" spc="-1" strike="noStrike">
                <a:solidFill>
                  <a:srgbClr val="963334"/>
                </a:solidFill>
                <a:latin typeface="Courier New"/>
                <a:ea typeface="Courier New"/>
              </a:rPr>
              <a:t>name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: GigabitEthernet0/2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400" spc="-1" strike="noStrike">
                <a:solidFill>
                  <a:srgbClr val="963334"/>
                </a:solidFill>
                <a:latin typeface="Courier New"/>
                <a:ea typeface="Courier New"/>
              </a:rPr>
              <a:t>description</a:t>
            </a: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: 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public interface configuration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    </a:t>
            </a:r>
            <a:r>
              <a:rPr b="1" lang="en-US" sz="1400" spc="-1" strike="noStrike">
                <a:solidFill>
                  <a:srgbClr val="963334"/>
                </a:solidFill>
                <a:latin typeface="Courier New"/>
                <a:ea typeface="Courier New"/>
              </a:rPr>
              <a:t>enabled</a:t>
            </a: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: 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yes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state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: connected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    </a:t>
            </a: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neighbors: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      </a:t>
            </a: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- host: 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core-01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        </a:t>
            </a:r>
            <a:r>
              <a:rPr b="1" lang="en-US" sz="1400" spc="-1" strike="noStrike">
                <a:solidFill>
                  <a:srgbClr val="8bab42"/>
                </a:solidFill>
                <a:latin typeface="Courier New"/>
                <a:ea typeface="Courier New"/>
              </a:rPr>
              <a:t>port: </a:t>
            </a:r>
            <a:r>
              <a:rPr b="0" lang="en-US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Ethernet5/2/6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9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976" name="CustomShape 2"/>
          <p:cNvSpPr/>
          <p:nvPr/>
        </p:nvSpPr>
        <p:spPr>
          <a:xfrm>
            <a:off x="2041920" y="1678320"/>
            <a:ext cx="741600" cy="731880"/>
          </a:xfrm>
          <a:prstGeom prst="leftBrace">
            <a:avLst>
              <a:gd name="adj1" fmla="val 8333"/>
              <a:gd name="adj2" fmla="val 49989"/>
            </a:avLst>
          </a:prstGeom>
          <a:noFill/>
          <a:ln cap="rnd" w="9360">
            <a:solidFill>
              <a:schemeClr val="dk2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3"/>
          <p:cNvSpPr/>
          <p:nvPr/>
        </p:nvSpPr>
        <p:spPr>
          <a:xfrm>
            <a:off x="1995480" y="2452680"/>
            <a:ext cx="788400" cy="978840"/>
          </a:xfrm>
          <a:prstGeom prst="leftBrace">
            <a:avLst>
              <a:gd name="adj1" fmla="val 8333"/>
              <a:gd name="adj2" fmla="val 50000"/>
            </a:avLst>
          </a:prstGeom>
          <a:noFill/>
          <a:ln cap="rnd" w="9360">
            <a:solidFill>
              <a:schemeClr val="dk2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4"/>
          <p:cNvSpPr/>
          <p:nvPr/>
        </p:nvSpPr>
        <p:spPr>
          <a:xfrm>
            <a:off x="222120" y="1751760"/>
            <a:ext cx="177228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963334"/>
                </a:solidFill>
                <a:latin typeface="Arial"/>
                <a:ea typeface="Arial"/>
              </a:rPr>
              <a:t>Declared Configuration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9" name="CustomShape 5"/>
          <p:cNvSpPr/>
          <p:nvPr/>
        </p:nvSpPr>
        <p:spPr>
          <a:xfrm>
            <a:off x="974880" y="2636640"/>
            <a:ext cx="1019160" cy="6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8bab42"/>
                </a:solidFill>
                <a:latin typeface="Arial"/>
                <a:ea typeface="Arial"/>
              </a:rPr>
              <a:t>Intended State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0" name="CustomShape 6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549DA5B1-8982-4724-95D2-A5928E67D4FB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81" name="CustomShape 7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Declarative Intent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89FDE84A-D181-44FD-8587-A7B3AEF05FC6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83" name="CustomShape 2"/>
          <p:cNvSpPr/>
          <p:nvPr/>
        </p:nvSpPr>
        <p:spPr>
          <a:xfrm>
            <a:off x="826560" y="3909600"/>
            <a:ext cx="74898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3"/>
          <p:cNvSpPr/>
          <p:nvPr/>
        </p:nvSpPr>
        <p:spPr>
          <a:xfrm>
            <a:off x="826560" y="217800"/>
            <a:ext cx="7489800" cy="5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Networking Roles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5" name="CustomShape 4"/>
          <p:cNvSpPr/>
          <p:nvPr/>
        </p:nvSpPr>
        <p:spPr>
          <a:xfrm>
            <a:off x="685080" y="2161080"/>
            <a:ext cx="3542040" cy="14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roxima Nova"/>
                <a:ea typeface="Proxima Nova"/>
              </a:rPr>
              <a:t>{% for vlan in vlans %}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roxima Nova"/>
                <a:ea typeface="Proxima Nova"/>
              </a:rPr>
              <a:t>vlan {{ vlan.id }}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roxima Nova"/>
                <a:ea typeface="Proxima Nova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Proxima Nova"/>
                <a:ea typeface="Proxima Nova"/>
              </a:rPr>
              <a:t>name {{ vlan.name }}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roxima Nova"/>
                <a:ea typeface="Proxima Nova"/>
              </a:rPr>
              <a:t>{% endfor %}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86" name="Google Shape;1041;p140" descr=""/>
          <p:cNvPicPr/>
          <p:nvPr/>
        </p:nvPicPr>
        <p:blipFill>
          <a:blip r:embed="rId1"/>
          <a:stretch/>
        </p:blipFill>
        <p:spPr>
          <a:xfrm>
            <a:off x="314640" y="978480"/>
            <a:ext cx="8163720" cy="385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94A8C8E0-82C4-416A-90A7-4DBA85A78208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88" name="CustomShape 2"/>
          <p:cNvSpPr/>
          <p:nvPr/>
        </p:nvSpPr>
        <p:spPr>
          <a:xfrm>
            <a:off x="826560" y="3909600"/>
            <a:ext cx="74898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"/>
          <p:cNvSpPr/>
          <p:nvPr/>
        </p:nvSpPr>
        <p:spPr>
          <a:xfrm>
            <a:off x="826560" y="0"/>
            <a:ext cx="748980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Red Hat Community of Practice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0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1" name="Google Shape;1050;p141" descr=""/>
          <p:cNvPicPr/>
          <p:nvPr/>
        </p:nvPicPr>
        <p:blipFill>
          <a:blip r:embed="rId1"/>
          <a:stretch/>
        </p:blipFill>
        <p:spPr>
          <a:xfrm>
            <a:off x="826560" y="986040"/>
            <a:ext cx="6962760" cy="374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FB22729C-87F1-4CB3-B930-8B6F2C8E638C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93" name="CustomShape 2"/>
          <p:cNvSpPr/>
          <p:nvPr/>
        </p:nvSpPr>
        <p:spPr>
          <a:xfrm>
            <a:off x="708120" y="4127400"/>
            <a:ext cx="74898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https://github.com/j1mc/ansible-fedora-workstation-setup/tree/master/roles/workstation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4" name="CustomShape 3"/>
          <p:cNvSpPr/>
          <p:nvPr/>
        </p:nvSpPr>
        <p:spPr>
          <a:xfrm>
            <a:off x="826560" y="0"/>
            <a:ext cx="7489800" cy="6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Small Automations can be  Big Victories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5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6" name="Google Shape;1059;p142" descr=""/>
          <p:cNvPicPr/>
          <p:nvPr/>
        </p:nvPicPr>
        <p:blipFill>
          <a:blip r:embed="rId1"/>
          <a:stretch/>
        </p:blipFill>
        <p:spPr>
          <a:xfrm>
            <a:off x="708120" y="757080"/>
            <a:ext cx="6981120" cy="30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349560" y="117720"/>
            <a:ext cx="56970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IS AUTOMATION  IMPORTANT?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8" name="CustomShape 2"/>
          <p:cNvSpPr/>
          <p:nvPr/>
        </p:nvSpPr>
        <p:spPr>
          <a:xfrm>
            <a:off x="454680" y="1107000"/>
            <a:ext cx="3838320" cy="27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Your applications and systems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are more than just collections of configurations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. They’re a finely tuned and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ordered list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of tasks and processes that result in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your working application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Ansible can do it all: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666666"/>
                </a:solidFill>
                <a:latin typeface="Open Sans"/>
                <a:ea typeface="Open Sans"/>
              </a:rPr>
              <a:t>  • 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Network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666666"/>
                </a:solidFill>
                <a:latin typeface="Open Sans"/>
                <a:ea typeface="Open Sans"/>
              </a:rPr>
              <a:t>  • 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Provisioning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 • 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App Deployment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666666"/>
                </a:solidFill>
                <a:latin typeface="Open Sans"/>
                <a:ea typeface="Open Sans"/>
              </a:rPr>
              <a:t>  • 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Configuration Management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666666"/>
                </a:solidFill>
                <a:latin typeface="Open Sans"/>
                <a:ea typeface="Open Sans"/>
              </a:rPr>
              <a:t>  • 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Multi-tier Orchestration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999" name="Google Shape;1066;p143" descr=""/>
          <p:cNvPicPr/>
          <p:nvPr/>
        </p:nvPicPr>
        <p:blipFill>
          <a:blip r:embed="rId1"/>
          <a:stretch/>
        </p:blipFill>
        <p:spPr>
          <a:xfrm>
            <a:off x="4064760" y="874440"/>
            <a:ext cx="4865400" cy="375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0" y="1794600"/>
            <a:ext cx="9142920" cy="12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ffffff"/>
                </a:solidFill>
                <a:latin typeface="Open Sans"/>
                <a:ea typeface="Open Sans"/>
              </a:rPr>
              <a:t>ANSIBLE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THE LANGUAGE OF DEVOPS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ustomShape 1"/>
          <p:cNvSpPr/>
          <p:nvPr/>
        </p:nvSpPr>
        <p:spPr>
          <a:xfrm>
            <a:off x="6163920" y="3071520"/>
            <a:ext cx="1202040" cy="3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verpass"/>
                <a:ea typeface="Overpass"/>
              </a:rPr>
              <a:t>Playbook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2" name="CustomShape 2"/>
          <p:cNvSpPr/>
          <p:nvPr/>
        </p:nvSpPr>
        <p:spPr>
          <a:xfrm>
            <a:off x="732960" y="3070800"/>
            <a:ext cx="26218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verpass"/>
                <a:ea typeface="Overpass"/>
              </a:rPr>
              <a:t>Method of Procedure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3" name="CustomShape 3"/>
          <p:cNvSpPr/>
          <p:nvPr/>
        </p:nvSpPr>
        <p:spPr>
          <a:xfrm>
            <a:off x="3872520" y="2198160"/>
            <a:ext cx="1002600" cy="42840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007a87"/>
          </a:solidFill>
          <a:ln>
            <a:noFill/>
          </a:ln>
          <a:effectLst>
            <a:outerShdw blurRad="39999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4" name="CustomShape 4"/>
          <p:cNvSpPr/>
          <p:nvPr/>
        </p:nvSpPr>
        <p:spPr>
          <a:xfrm>
            <a:off x="2456280" y="3686400"/>
            <a:ext cx="4777560" cy="84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spcBef>
                <a:spcPts val="601"/>
              </a:spcBef>
              <a:buClr>
                <a:srgbClr val="000000"/>
              </a:buClr>
              <a:buFont typeface="Overpass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Define Intent, Policy, Architecture</a:t>
            </a: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000000"/>
              </a:buClr>
              <a:buFont typeface="Overpass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Apply across device type, vendor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5" name="CustomShape 5"/>
          <p:cNvSpPr/>
          <p:nvPr/>
        </p:nvSpPr>
        <p:spPr>
          <a:xfrm>
            <a:off x="732960" y="1768320"/>
            <a:ext cx="2521800" cy="12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644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Create VLAN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5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Add port to VLAN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5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Address Interface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06" name="Google Shape;1081;p145" descr=""/>
          <p:cNvPicPr/>
          <p:nvPr/>
        </p:nvPicPr>
        <p:blipFill>
          <a:blip r:embed="rId1"/>
          <a:stretch/>
        </p:blipFill>
        <p:spPr>
          <a:xfrm>
            <a:off x="6026040" y="1607760"/>
            <a:ext cx="1477800" cy="1477800"/>
          </a:xfrm>
          <a:prstGeom prst="rect">
            <a:avLst/>
          </a:prstGeom>
          <a:ln>
            <a:noFill/>
          </a:ln>
        </p:spPr>
      </p:pic>
      <p:sp>
        <p:nvSpPr>
          <p:cNvPr id="1007" name="CustomShape 6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br/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Convert Procedures to Playbooks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87;p146" descr=""/>
          <p:cNvPicPr/>
          <p:nvPr/>
        </p:nvPicPr>
        <p:blipFill>
          <a:blip r:embed="rId1"/>
          <a:stretch/>
        </p:blipFill>
        <p:spPr>
          <a:xfrm>
            <a:off x="5724720" y="1297440"/>
            <a:ext cx="2487600" cy="2406600"/>
          </a:xfrm>
          <a:prstGeom prst="rect">
            <a:avLst/>
          </a:prstGeom>
          <a:ln>
            <a:noFill/>
          </a:ln>
        </p:spPr>
      </p:pic>
      <p:sp>
        <p:nvSpPr>
          <p:cNvPr id="1009" name="CustomShape 1"/>
          <p:cNvSpPr/>
          <p:nvPr/>
        </p:nvSpPr>
        <p:spPr>
          <a:xfrm>
            <a:off x="5448600" y="1888920"/>
            <a:ext cx="9403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DEVELOP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0" name="CustomShape 2"/>
          <p:cNvSpPr/>
          <p:nvPr/>
        </p:nvSpPr>
        <p:spPr>
          <a:xfrm>
            <a:off x="5811840" y="3079440"/>
            <a:ext cx="6325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TEST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1" name="CustomShape 3"/>
          <p:cNvSpPr/>
          <p:nvPr/>
        </p:nvSpPr>
        <p:spPr>
          <a:xfrm>
            <a:off x="6567840" y="1157040"/>
            <a:ext cx="9828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OPERATE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2" name="CustomShape 4"/>
          <p:cNvSpPr/>
          <p:nvPr/>
        </p:nvSpPr>
        <p:spPr>
          <a:xfrm>
            <a:off x="7601400" y="2102760"/>
            <a:ext cx="9828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PLAN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3" name="CustomShape 5"/>
          <p:cNvSpPr/>
          <p:nvPr/>
        </p:nvSpPr>
        <p:spPr>
          <a:xfrm>
            <a:off x="7038000" y="3335400"/>
            <a:ext cx="9828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DESIGN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4" name="CustomShape 6"/>
          <p:cNvSpPr/>
          <p:nvPr/>
        </p:nvSpPr>
        <p:spPr>
          <a:xfrm>
            <a:off x="2099520" y="3663360"/>
            <a:ext cx="446724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201960">
              <a:lnSpc>
                <a:spcPct val="130000"/>
              </a:lnSpc>
              <a:buClr>
                <a:srgbClr val="000000"/>
              </a:buClr>
              <a:buFont typeface="Overpass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Revision control, configuration management</a:t>
            </a:r>
            <a:endParaRPr b="0" lang="en-US" sz="1400" spc="-1" strike="noStrike">
              <a:latin typeface="Arial"/>
            </a:endParaRPr>
          </a:p>
          <a:p>
            <a:pPr marL="457200" indent="-201960">
              <a:lnSpc>
                <a:spcPct val="130000"/>
              </a:lnSpc>
              <a:buClr>
                <a:srgbClr val="000000"/>
              </a:buClr>
              <a:buFont typeface="Overpass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Ensure an ongoing steady-state</a:t>
            </a:r>
            <a:endParaRPr b="0" lang="en-US" sz="1400" spc="-1" strike="noStrike">
              <a:latin typeface="Arial"/>
            </a:endParaRPr>
          </a:p>
          <a:p>
            <a:pPr marL="457200" indent="-201960">
              <a:lnSpc>
                <a:spcPct val="130000"/>
              </a:lnSpc>
              <a:buClr>
                <a:srgbClr val="000000"/>
              </a:buClr>
              <a:buFont typeface="Overpass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Automated testing, reduce human error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15" name="CustomShape 7"/>
          <p:cNvSpPr/>
          <p:nvPr/>
        </p:nvSpPr>
        <p:spPr>
          <a:xfrm>
            <a:off x="3872520" y="2198160"/>
            <a:ext cx="1002600" cy="42840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007a87"/>
          </a:solidFill>
          <a:ln>
            <a:noFill/>
          </a:ln>
          <a:effectLst>
            <a:outerShdw blurRad="39999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16" name="Google Shape;1095;p146" descr=""/>
          <p:cNvPicPr/>
          <p:nvPr/>
        </p:nvPicPr>
        <p:blipFill>
          <a:blip r:embed="rId2"/>
          <a:stretch/>
        </p:blipFill>
        <p:spPr>
          <a:xfrm>
            <a:off x="1406880" y="1673640"/>
            <a:ext cx="1477800" cy="1477800"/>
          </a:xfrm>
          <a:prstGeom prst="rect">
            <a:avLst/>
          </a:prstGeom>
          <a:ln>
            <a:noFill/>
          </a:ln>
        </p:spPr>
      </p:pic>
      <p:sp>
        <p:nvSpPr>
          <p:cNvPr id="1017" name="CustomShape 8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br/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Manage Lifecycle with Process &amp; Playbooks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18" name="Google Shape;1097;p146" descr=""/>
          <p:cNvPicPr/>
          <p:nvPr/>
        </p:nvPicPr>
        <p:blipFill>
          <a:blip r:embed="rId3"/>
          <a:stretch/>
        </p:blipFill>
        <p:spPr>
          <a:xfrm>
            <a:off x="6652080" y="1970280"/>
            <a:ext cx="632520" cy="632520"/>
          </a:xfrm>
          <a:prstGeom prst="rect">
            <a:avLst/>
          </a:prstGeom>
          <a:ln>
            <a:noFill/>
          </a:ln>
        </p:spPr>
      </p:pic>
      <p:sp>
        <p:nvSpPr>
          <p:cNvPr id="1019" name="CustomShape 9"/>
          <p:cNvSpPr/>
          <p:nvPr/>
        </p:nvSpPr>
        <p:spPr>
          <a:xfrm>
            <a:off x="6477120" y="2627640"/>
            <a:ext cx="9828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SOURCE CONTROL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 rot="1800">
            <a:off x="2723040" y="2001960"/>
            <a:ext cx="1352520" cy="475200"/>
          </a:xfrm>
          <a:prstGeom prst="rightArrow">
            <a:avLst>
              <a:gd name="adj1" fmla="val 52323"/>
              <a:gd name="adj2" fmla="val 80929"/>
            </a:avLst>
          </a:prstGeom>
          <a:solidFill>
            <a:schemeClr val="lt1"/>
          </a:solidFill>
          <a:ln w="63360">
            <a:solidFill>
              <a:srgbClr val="76923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2"/>
          <p:cNvSpPr/>
          <p:nvPr/>
        </p:nvSpPr>
        <p:spPr>
          <a:xfrm flipH="1" rot="600">
            <a:off x="5141880" y="2001960"/>
            <a:ext cx="1442160" cy="475200"/>
          </a:xfrm>
          <a:prstGeom prst="rightArrow">
            <a:avLst>
              <a:gd name="adj1" fmla="val 52323"/>
              <a:gd name="adj2" fmla="val 80929"/>
            </a:avLst>
          </a:prstGeom>
          <a:solidFill>
            <a:srgbClr val="ffffff"/>
          </a:solidFill>
          <a:ln w="63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22" name="Google Shape;1105;p147" descr=""/>
          <p:cNvPicPr/>
          <p:nvPr/>
        </p:nvPicPr>
        <p:blipFill>
          <a:blip r:embed="rId1"/>
          <a:stretch/>
        </p:blipFill>
        <p:spPr>
          <a:xfrm>
            <a:off x="4362480" y="3728520"/>
            <a:ext cx="566640" cy="699480"/>
          </a:xfrm>
          <a:prstGeom prst="rect">
            <a:avLst/>
          </a:prstGeom>
          <a:ln>
            <a:noFill/>
          </a:ln>
        </p:spPr>
      </p:pic>
      <p:sp>
        <p:nvSpPr>
          <p:cNvPr id="1023" name="CustomShape 3"/>
          <p:cNvSpPr/>
          <p:nvPr/>
        </p:nvSpPr>
        <p:spPr>
          <a:xfrm rot="5400000">
            <a:off x="4397400" y="2934000"/>
            <a:ext cx="498960" cy="308880"/>
          </a:xfrm>
          <a:prstGeom prst="rightArrow">
            <a:avLst>
              <a:gd name="adj1" fmla="val 52323"/>
              <a:gd name="adj2" fmla="val 80929"/>
            </a:avLst>
          </a:prstGeom>
          <a:solidFill>
            <a:srgbClr val="ffffff"/>
          </a:solidFill>
          <a:ln w="63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4"/>
          <p:cNvSpPr/>
          <p:nvPr/>
        </p:nvSpPr>
        <p:spPr>
          <a:xfrm rot="19800000">
            <a:off x="2650320" y="3064320"/>
            <a:ext cx="1442160" cy="475200"/>
          </a:xfrm>
          <a:prstGeom prst="rightArrow">
            <a:avLst>
              <a:gd name="adj1" fmla="val 52323"/>
              <a:gd name="adj2" fmla="val 80929"/>
            </a:avLst>
          </a:prstGeom>
          <a:solidFill>
            <a:srgbClr val="ffffff"/>
          </a:solidFill>
          <a:ln w="63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25" name="Google Shape;1108;p147" descr=""/>
          <p:cNvPicPr/>
          <p:nvPr/>
        </p:nvPicPr>
        <p:blipFill>
          <a:blip r:embed="rId2"/>
          <a:stretch/>
        </p:blipFill>
        <p:spPr>
          <a:xfrm>
            <a:off x="4177440" y="177228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1026" name="Google Shape;1109;p147" descr=""/>
          <p:cNvPicPr/>
          <p:nvPr/>
        </p:nvPicPr>
        <p:blipFill>
          <a:blip r:embed="rId3"/>
          <a:stretch/>
        </p:blipFill>
        <p:spPr>
          <a:xfrm>
            <a:off x="4240800" y="3678480"/>
            <a:ext cx="809640" cy="972000"/>
          </a:xfrm>
          <a:prstGeom prst="rect">
            <a:avLst/>
          </a:prstGeom>
          <a:ln>
            <a:noFill/>
          </a:ln>
        </p:spPr>
      </p:pic>
      <p:sp>
        <p:nvSpPr>
          <p:cNvPr id="1027" name="CustomShape 5"/>
          <p:cNvSpPr/>
          <p:nvPr/>
        </p:nvSpPr>
        <p:spPr>
          <a:xfrm>
            <a:off x="1301400" y="4235040"/>
            <a:ext cx="1207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OPERATIONS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1028" name="Google Shape;1111;p147" descr=""/>
          <p:cNvPicPr/>
          <p:nvPr/>
        </p:nvPicPr>
        <p:blipFill>
          <a:blip r:embed="rId4"/>
          <a:stretch/>
        </p:blipFill>
        <p:spPr>
          <a:xfrm>
            <a:off x="1516320" y="3412800"/>
            <a:ext cx="777240" cy="753840"/>
          </a:xfrm>
          <a:prstGeom prst="rect">
            <a:avLst/>
          </a:prstGeom>
          <a:ln>
            <a:noFill/>
          </a:ln>
        </p:spPr>
      </p:pic>
      <p:pic>
        <p:nvPicPr>
          <p:cNvPr id="1029" name="Google Shape;1112;p147" descr=""/>
          <p:cNvPicPr/>
          <p:nvPr/>
        </p:nvPicPr>
        <p:blipFill>
          <a:blip r:embed="rId5"/>
          <a:stretch/>
        </p:blipFill>
        <p:spPr>
          <a:xfrm>
            <a:off x="1523880" y="1416600"/>
            <a:ext cx="762120" cy="739080"/>
          </a:xfrm>
          <a:prstGeom prst="rect">
            <a:avLst/>
          </a:prstGeom>
          <a:ln>
            <a:noFill/>
          </a:ln>
        </p:spPr>
      </p:pic>
      <p:sp>
        <p:nvSpPr>
          <p:cNvPr id="1030" name="CustomShape 6"/>
          <p:cNvSpPr/>
          <p:nvPr/>
        </p:nvSpPr>
        <p:spPr>
          <a:xfrm>
            <a:off x="1280520" y="2195640"/>
            <a:ext cx="12488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DEVELOPMENT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1031" name="Google Shape;1114;p147" descr=""/>
          <p:cNvPicPr/>
          <p:nvPr/>
        </p:nvPicPr>
        <p:blipFill>
          <a:blip r:embed="rId6"/>
          <a:stretch/>
        </p:blipFill>
        <p:spPr>
          <a:xfrm>
            <a:off x="6856920" y="1416600"/>
            <a:ext cx="762120" cy="739080"/>
          </a:xfrm>
          <a:prstGeom prst="rect">
            <a:avLst/>
          </a:prstGeom>
          <a:ln>
            <a:noFill/>
          </a:ln>
        </p:spPr>
      </p:pic>
      <p:sp>
        <p:nvSpPr>
          <p:cNvPr id="1032" name="CustomShape 7"/>
          <p:cNvSpPr/>
          <p:nvPr/>
        </p:nvSpPr>
        <p:spPr>
          <a:xfrm>
            <a:off x="6613560" y="2200320"/>
            <a:ext cx="12488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SECURITY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1033" name="Google Shape;1116;p147" descr=""/>
          <p:cNvPicPr/>
          <p:nvPr/>
        </p:nvPicPr>
        <p:blipFill>
          <a:blip r:embed="rId7"/>
          <a:stretch/>
        </p:blipFill>
        <p:spPr>
          <a:xfrm>
            <a:off x="6849360" y="3412800"/>
            <a:ext cx="777240" cy="753840"/>
          </a:xfrm>
          <a:prstGeom prst="rect">
            <a:avLst/>
          </a:prstGeom>
          <a:ln>
            <a:noFill/>
          </a:ln>
        </p:spPr>
      </p:pic>
      <p:sp>
        <p:nvSpPr>
          <p:cNvPr id="1034" name="CustomShape 8"/>
          <p:cNvSpPr/>
          <p:nvPr/>
        </p:nvSpPr>
        <p:spPr>
          <a:xfrm>
            <a:off x="6634440" y="4167360"/>
            <a:ext cx="1207440" cy="3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BUSINESS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(ARCHITECTS)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35" name="CustomShape 9"/>
          <p:cNvSpPr/>
          <p:nvPr/>
        </p:nvSpPr>
        <p:spPr>
          <a:xfrm flipH="1" rot="1800000">
            <a:off x="5140800" y="3064680"/>
            <a:ext cx="1442160" cy="475200"/>
          </a:xfrm>
          <a:prstGeom prst="rightArrow">
            <a:avLst>
              <a:gd name="adj1" fmla="val 52323"/>
              <a:gd name="adj2" fmla="val 80929"/>
            </a:avLst>
          </a:prstGeom>
          <a:solidFill>
            <a:srgbClr val="ffffff"/>
          </a:solidFill>
          <a:ln w="633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10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br/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Communicate with Playbooks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499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99"/>
                            </p:stCondLst>
                            <p:childTnLst>
                              <p:par>
                                <p:cTn id="6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99"/>
                            </p:stCondLst>
                            <p:childTnLst>
                              <p:par>
                                <p:cTn id="6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99"/>
                            </p:stCondLst>
                            <p:childTnLst>
                              <p:par>
                                <p:cTn id="69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1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"/>
          <p:cNvGrpSpPr/>
          <p:nvPr/>
        </p:nvGrpSpPr>
        <p:grpSpPr>
          <a:xfrm>
            <a:off x="826200" y="4114080"/>
            <a:ext cx="7469280" cy="609840"/>
            <a:chOff x="826200" y="4114080"/>
            <a:chExt cx="7469280" cy="609840"/>
          </a:xfrm>
        </p:grpSpPr>
        <p:grpSp>
          <p:nvGrpSpPr>
            <p:cNvPr id="1038" name="Group 2"/>
            <p:cNvGrpSpPr/>
            <p:nvPr/>
          </p:nvGrpSpPr>
          <p:grpSpPr>
            <a:xfrm>
              <a:off x="826200" y="4114080"/>
              <a:ext cx="7469280" cy="609840"/>
              <a:chOff x="826200" y="4114080"/>
              <a:chExt cx="7469280" cy="609840"/>
            </a:xfrm>
          </p:grpSpPr>
          <p:pic>
            <p:nvPicPr>
              <p:cNvPr id="1039" name="Google Shape;1126;p148" descr=""/>
              <p:cNvPicPr/>
              <p:nvPr/>
            </p:nvPicPr>
            <p:blipFill>
              <a:blip r:embed="rId1"/>
              <a:srcRect l="6755" t="18547" r="6616" b="18542"/>
              <a:stretch/>
            </p:blipFill>
            <p:spPr>
              <a:xfrm>
                <a:off x="826200" y="4114080"/>
                <a:ext cx="1866600" cy="609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0" name="Google Shape;1127;p148" descr=""/>
              <p:cNvPicPr/>
              <p:nvPr/>
            </p:nvPicPr>
            <p:blipFill>
              <a:blip r:embed="rId2"/>
              <a:srcRect l="6755" t="18547" r="6616" b="18542"/>
              <a:stretch/>
            </p:blipFill>
            <p:spPr>
              <a:xfrm>
                <a:off x="2693880" y="4114080"/>
                <a:ext cx="1866600" cy="609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1" name="Google Shape;1128;p148" descr=""/>
              <p:cNvPicPr/>
              <p:nvPr/>
            </p:nvPicPr>
            <p:blipFill>
              <a:blip r:embed="rId3"/>
              <a:srcRect l="6755" t="18547" r="6616" b="18542"/>
              <a:stretch/>
            </p:blipFill>
            <p:spPr>
              <a:xfrm>
                <a:off x="4561200" y="4114080"/>
                <a:ext cx="1866600" cy="609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2" name="Google Shape;1129;p148" descr=""/>
              <p:cNvPicPr/>
              <p:nvPr/>
            </p:nvPicPr>
            <p:blipFill>
              <a:blip r:embed="rId4"/>
              <a:srcRect l="6755" t="18547" r="6616" b="18542"/>
              <a:stretch/>
            </p:blipFill>
            <p:spPr>
              <a:xfrm>
                <a:off x="6428880" y="4114080"/>
                <a:ext cx="1866600" cy="6098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43" name="Google Shape;1130;p148" descr=""/>
            <p:cNvPicPr/>
            <p:nvPr/>
          </p:nvPicPr>
          <p:blipFill>
            <a:blip r:embed="rId5"/>
            <a:stretch/>
          </p:blipFill>
          <p:spPr>
            <a:xfrm>
              <a:off x="2515680" y="4361400"/>
              <a:ext cx="243000" cy="18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4" name="Google Shape;1131;p148" descr=""/>
            <p:cNvPicPr/>
            <p:nvPr/>
          </p:nvPicPr>
          <p:blipFill>
            <a:blip r:embed="rId6"/>
            <a:stretch/>
          </p:blipFill>
          <p:spPr>
            <a:xfrm>
              <a:off x="4439160" y="4361400"/>
              <a:ext cx="243000" cy="18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5" name="Google Shape;1132;p148" descr=""/>
            <p:cNvPicPr/>
            <p:nvPr/>
          </p:nvPicPr>
          <p:blipFill>
            <a:blip r:embed="rId7"/>
            <a:stretch/>
          </p:blipFill>
          <p:spPr>
            <a:xfrm>
              <a:off x="6316560" y="4361400"/>
              <a:ext cx="243000" cy="189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46" name="Google Shape;1133;p148" descr=""/>
          <p:cNvPicPr/>
          <p:nvPr/>
        </p:nvPicPr>
        <p:blipFill>
          <a:blip r:embed="rId8"/>
          <a:stretch/>
        </p:blipFill>
        <p:spPr>
          <a:xfrm>
            <a:off x="1149480" y="3726000"/>
            <a:ext cx="762840" cy="347040"/>
          </a:xfrm>
          <a:prstGeom prst="rect">
            <a:avLst/>
          </a:prstGeom>
          <a:ln>
            <a:noFill/>
          </a:ln>
        </p:spPr>
      </p:pic>
      <p:pic>
        <p:nvPicPr>
          <p:cNvPr id="1047" name="Google Shape;1134;p148" descr=""/>
          <p:cNvPicPr/>
          <p:nvPr/>
        </p:nvPicPr>
        <p:blipFill>
          <a:blip r:embed="rId9"/>
          <a:stretch/>
        </p:blipFill>
        <p:spPr>
          <a:xfrm>
            <a:off x="7187040" y="3795840"/>
            <a:ext cx="843120" cy="239400"/>
          </a:xfrm>
          <a:prstGeom prst="rect">
            <a:avLst/>
          </a:prstGeom>
          <a:ln>
            <a:noFill/>
          </a:ln>
        </p:spPr>
      </p:pic>
      <p:pic>
        <p:nvPicPr>
          <p:cNvPr id="1048" name="Google Shape;1135;p148" descr=""/>
          <p:cNvPicPr/>
          <p:nvPr/>
        </p:nvPicPr>
        <p:blipFill>
          <a:blip r:embed="rId10"/>
          <a:stretch/>
        </p:blipFill>
        <p:spPr>
          <a:xfrm>
            <a:off x="4640400" y="3695040"/>
            <a:ext cx="814680" cy="392400"/>
          </a:xfrm>
          <a:prstGeom prst="rect">
            <a:avLst/>
          </a:prstGeom>
          <a:ln>
            <a:noFill/>
          </a:ln>
        </p:spPr>
      </p:pic>
      <p:sp>
        <p:nvSpPr>
          <p:cNvPr id="1049" name="CustomShape 3"/>
          <p:cNvSpPr/>
          <p:nvPr/>
        </p:nvSpPr>
        <p:spPr>
          <a:xfrm>
            <a:off x="826200" y="1801080"/>
            <a:ext cx="7478640" cy="1201680"/>
          </a:xfrm>
          <a:prstGeom prst="rect">
            <a:avLst/>
          </a:prstGeom>
          <a:solidFill>
            <a:srgbClr val="00415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Overpass"/>
                <a:ea typeface="Overpass"/>
              </a:rPr>
              <a:t>Abstraction Through Automation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50" name="Group 4"/>
          <p:cNvGrpSpPr/>
          <p:nvPr/>
        </p:nvGrpSpPr>
        <p:grpSpPr>
          <a:xfrm>
            <a:off x="974160" y="2255400"/>
            <a:ext cx="828000" cy="645120"/>
            <a:chOff x="974160" y="2255400"/>
            <a:chExt cx="828000" cy="645120"/>
          </a:xfrm>
        </p:grpSpPr>
        <p:sp>
          <p:nvSpPr>
            <p:cNvPr id="1051" name="CustomShape 5"/>
            <p:cNvSpPr/>
            <p:nvPr/>
          </p:nvSpPr>
          <p:spPr>
            <a:xfrm>
              <a:off x="1065600" y="225540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CustomShape 6"/>
            <p:cNvSpPr/>
            <p:nvPr/>
          </p:nvSpPr>
          <p:spPr>
            <a:xfrm>
              <a:off x="97416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BGP</a:t>
              </a:r>
              <a:endParaRPr b="0" lang="en-US" sz="1000" spc="-1" strike="noStrike">
                <a:latin typeface="Arial"/>
              </a:endParaRPr>
            </a:p>
          </p:txBody>
        </p:sp>
      </p:grpSp>
      <p:pic>
        <p:nvPicPr>
          <p:cNvPr id="1053" name="Google Shape;1140;p148" descr=""/>
          <p:cNvPicPr/>
          <p:nvPr/>
        </p:nvPicPr>
        <p:blipFill>
          <a:blip r:embed="rId11"/>
          <a:stretch/>
        </p:blipFill>
        <p:spPr>
          <a:xfrm>
            <a:off x="2511720" y="3736080"/>
            <a:ext cx="400320" cy="367560"/>
          </a:xfrm>
          <a:prstGeom prst="rect">
            <a:avLst/>
          </a:prstGeom>
          <a:ln>
            <a:noFill/>
          </a:ln>
        </p:spPr>
      </p:pic>
      <p:pic>
        <p:nvPicPr>
          <p:cNvPr id="1054" name="Google Shape;1141;p148" descr=""/>
          <p:cNvPicPr/>
          <p:nvPr/>
        </p:nvPicPr>
        <p:blipFill>
          <a:blip r:embed="rId12"/>
          <a:stretch/>
        </p:blipFill>
        <p:spPr>
          <a:xfrm>
            <a:off x="5961600" y="3798360"/>
            <a:ext cx="834480" cy="190440"/>
          </a:xfrm>
          <a:prstGeom prst="rect">
            <a:avLst/>
          </a:prstGeom>
          <a:ln>
            <a:noFill/>
          </a:ln>
        </p:spPr>
      </p:pic>
      <p:pic>
        <p:nvPicPr>
          <p:cNvPr id="1055" name="Google Shape;1142;p148" descr=""/>
          <p:cNvPicPr/>
          <p:nvPr/>
        </p:nvPicPr>
        <p:blipFill>
          <a:blip r:embed="rId13"/>
          <a:stretch/>
        </p:blipFill>
        <p:spPr>
          <a:xfrm>
            <a:off x="3221640" y="3533400"/>
            <a:ext cx="1021680" cy="763920"/>
          </a:xfrm>
          <a:prstGeom prst="rect">
            <a:avLst/>
          </a:prstGeom>
          <a:ln>
            <a:noFill/>
          </a:ln>
        </p:spPr>
      </p:pic>
      <p:grpSp>
        <p:nvGrpSpPr>
          <p:cNvPr id="1056" name="Group 7"/>
          <p:cNvGrpSpPr/>
          <p:nvPr/>
        </p:nvGrpSpPr>
        <p:grpSpPr>
          <a:xfrm>
            <a:off x="2682720" y="2255400"/>
            <a:ext cx="828000" cy="645120"/>
            <a:chOff x="2682720" y="2255400"/>
            <a:chExt cx="828000" cy="645120"/>
          </a:xfrm>
        </p:grpSpPr>
        <p:sp>
          <p:nvSpPr>
            <p:cNvPr id="1057" name="CustomShape 8"/>
            <p:cNvSpPr/>
            <p:nvPr/>
          </p:nvSpPr>
          <p:spPr>
            <a:xfrm>
              <a:off x="2774160" y="225540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9"/>
            <p:cNvSpPr/>
            <p:nvPr/>
          </p:nvSpPr>
          <p:spPr>
            <a:xfrm>
              <a:off x="268272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OSPF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1059" name="Group 10"/>
          <p:cNvGrpSpPr/>
          <p:nvPr/>
        </p:nvGrpSpPr>
        <p:grpSpPr>
          <a:xfrm>
            <a:off x="3580920" y="2255400"/>
            <a:ext cx="828000" cy="645120"/>
            <a:chOff x="3580920" y="2255400"/>
            <a:chExt cx="828000" cy="645120"/>
          </a:xfrm>
        </p:grpSpPr>
        <p:sp>
          <p:nvSpPr>
            <p:cNvPr id="1060" name="CustomShape 11"/>
            <p:cNvSpPr/>
            <p:nvPr/>
          </p:nvSpPr>
          <p:spPr>
            <a:xfrm>
              <a:off x="3672000" y="225540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12"/>
            <p:cNvSpPr/>
            <p:nvPr/>
          </p:nvSpPr>
          <p:spPr>
            <a:xfrm>
              <a:off x="358092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pen Sans"/>
                  <a:ea typeface="Open Sans"/>
                </a:rPr>
                <a:t>VLAN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1062" name="Group 13"/>
          <p:cNvGrpSpPr/>
          <p:nvPr/>
        </p:nvGrpSpPr>
        <p:grpSpPr>
          <a:xfrm>
            <a:off x="4541400" y="2255040"/>
            <a:ext cx="828000" cy="645120"/>
            <a:chOff x="4541400" y="2255040"/>
            <a:chExt cx="828000" cy="645120"/>
          </a:xfrm>
        </p:grpSpPr>
        <p:sp>
          <p:nvSpPr>
            <p:cNvPr id="1063" name="CustomShape 14"/>
            <p:cNvSpPr/>
            <p:nvPr/>
          </p:nvSpPr>
          <p:spPr>
            <a:xfrm>
              <a:off x="4632480" y="225504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15"/>
            <p:cNvSpPr/>
            <p:nvPr/>
          </p:nvSpPr>
          <p:spPr>
            <a:xfrm>
              <a:off x="454140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ACL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1065" name="Group 16"/>
          <p:cNvGrpSpPr/>
          <p:nvPr/>
        </p:nvGrpSpPr>
        <p:grpSpPr>
          <a:xfrm>
            <a:off x="5439240" y="2255400"/>
            <a:ext cx="828000" cy="645120"/>
            <a:chOff x="5439240" y="2255400"/>
            <a:chExt cx="828000" cy="645120"/>
          </a:xfrm>
        </p:grpSpPr>
        <p:sp>
          <p:nvSpPr>
            <p:cNvPr id="1066" name="CustomShape 17"/>
            <p:cNvSpPr/>
            <p:nvPr/>
          </p:nvSpPr>
          <p:spPr>
            <a:xfrm>
              <a:off x="5530680" y="225540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18"/>
            <p:cNvSpPr/>
            <p:nvPr/>
          </p:nvSpPr>
          <p:spPr>
            <a:xfrm>
              <a:off x="543924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QOS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1068" name="Group 19"/>
          <p:cNvGrpSpPr/>
          <p:nvPr/>
        </p:nvGrpSpPr>
        <p:grpSpPr>
          <a:xfrm>
            <a:off x="6337080" y="2255040"/>
            <a:ext cx="828000" cy="645120"/>
            <a:chOff x="6337080" y="2255040"/>
            <a:chExt cx="828000" cy="645120"/>
          </a:xfrm>
        </p:grpSpPr>
        <p:sp>
          <p:nvSpPr>
            <p:cNvPr id="1069" name="CustomShape 20"/>
            <p:cNvSpPr/>
            <p:nvPr/>
          </p:nvSpPr>
          <p:spPr>
            <a:xfrm>
              <a:off x="6428520" y="225504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21"/>
            <p:cNvSpPr/>
            <p:nvPr/>
          </p:nvSpPr>
          <p:spPr>
            <a:xfrm>
              <a:off x="633708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EVPN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1071" name="Group 22"/>
          <p:cNvGrpSpPr/>
          <p:nvPr/>
        </p:nvGrpSpPr>
        <p:grpSpPr>
          <a:xfrm>
            <a:off x="7297560" y="2255040"/>
            <a:ext cx="828000" cy="645120"/>
            <a:chOff x="7297560" y="2255040"/>
            <a:chExt cx="828000" cy="645120"/>
          </a:xfrm>
        </p:grpSpPr>
        <p:sp>
          <p:nvSpPr>
            <p:cNvPr id="1072" name="CustomShape 23"/>
            <p:cNvSpPr/>
            <p:nvPr/>
          </p:nvSpPr>
          <p:spPr>
            <a:xfrm>
              <a:off x="7389000" y="225504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24"/>
            <p:cNvSpPr/>
            <p:nvPr/>
          </p:nvSpPr>
          <p:spPr>
            <a:xfrm>
              <a:off x="729756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AAA</a:t>
              </a:r>
              <a:endParaRPr b="0" lang="en-US" sz="1000" spc="-1" strike="noStrike">
                <a:latin typeface="Arial"/>
              </a:endParaRPr>
            </a:p>
          </p:txBody>
        </p:sp>
      </p:grpSp>
      <p:pic>
        <p:nvPicPr>
          <p:cNvPr id="1074" name="Google Shape;1161;p148" descr=""/>
          <p:cNvPicPr/>
          <p:nvPr/>
        </p:nvPicPr>
        <p:blipFill>
          <a:blip r:embed="rId14"/>
          <a:srcRect l="0" t="88" r="0" b="59"/>
          <a:stretch/>
        </p:blipFill>
        <p:spPr>
          <a:xfrm rot="5400000">
            <a:off x="1287000" y="3134880"/>
            <a:ext cx="555840" cy="427320"/>
          </a:xfrm>
          <a:prstGeom prst="rect">
            <a:avLst/>
          </a:prstGeom>
          <a:ln>
            <a:noFill/>
          </a:ln>
        </p:spPr>
      </p:pic>
      <p:pic>
        <p:nvPicPr>
          <p:cNvPr id="1075" name="Google Shape;1162;p148" descr=""/>
          <p:cNvPicPr/>
          <p:nvPr/>
        </p:nvPicPr>
        <p:blipFill>
          <a:blip r:embed="rId15"/>
          <a:srcRect l="0" t="88" r="0" b="59"/>
          <a:stretch/>
        </p:blipFill>
        <p:spPr>
          <a:xfrm rot="5400000">
            <a:off x="2434680" y="3134880"/>
            <a:ext cx="555840" cy="427320"/>
          </a:xfrm>
          <a:prstGeom prst="rect">
            <a:avLst/>
          </a:prstGeom>
          <a:ln>
            <a:noFill/>
          </a:ln>
        </p:spPr>
      </p:pic>
      <p:pic>
        <p:nvPicPr>
          <p:cNvPr id="1076" name="Google Shape;1163;p148" descr=""/>
          <p:cNvPicPr/>
          <p:nvPr/>
        </p:nvPicPr>
        <p:blipFill>
          <a:blip r:embed="rId16"/>
          <a:srcRect l="0" t="88" r="0" b="59"/>
          <a:stretch/>
        </p:blipFill>
        <p:spPr>
          <a:xfrm rot="5400000">
            <a:off x="3455280" y="3134880"/>
            <a:ext cx="555840" cy="427320"/>
          </a:xfrm>
          <a:prstGeom prst="rect">
            <a:avLst/>
          </a:prstGeom>
          <a:ln>
            <a:noFill/>
          </a:ln>
        </p:spPr>
      </p:pic>
      <p:pic>
        <p:nvPicPr>
          <p:cNvPr id="1077" name="Google Shape;1164;p148" descr=""/>
          <p:cNvPicPr/>
          <p:nvPr/>
        </p:nvPicPr>
        <p:blipFill>
          <a:blip r:embed="rId17"/>
          <a:srcRect l="0" t="88" r="0" b="59"/>
          <a:stretch/>
        </p:blipFill>
        <p:spPr>
          <a:xfrm rot="5400000">
            <a:off x="4748040" y="3134880"/>
            <a:ext cx="555840" cy="427320"/>
          </a:xfrm>
          <a:prstGeom prst="rect">
            <a:avLst/>
          </a:prstGeom>
          <a:ln>
            <a:noFill/>
          </a:ln>
        </p:spPr>
      </p:pic>
      <p:pic>
        <p:nvPicPr>
          <p:cNvPr id="1078" name="Google Shape;1165;p148" descr=""/>
          <p:cNvPicPr/>
          <p:nvPr/>
        </p:nvPicPr>
        <p:blipFill>
          <a:blip r:embed="rId18"/>
          <a:srcRect l="0" t="88" r="0" b="59"/>
          <a:stretch/>
        </p:blipFill>
        <p:spPr>
          <a:xfrm rot="5400000">
            <a:off x="6180840" y="3134880"/>
            <a:ext cx="555840" cy="427320"/>
          </a:xfrm>
          <a:prstGeom prst="rect">
            <a:avLst/>
          </a:prstGeom>
          <a:ln>
            <a:noFill/>
          </a:ln>
        </p:spPr>
      </p:pic>
      <p:pic>
        <p:nvPicPr>
          <p:cNvPr id="1079" name="Google Shape;1166;p148" descr=""/>
          <p:cNvPicPr/>
          <p:nvPr/>
        </p:nvPicPr>
        <p:blipFill>
          <a:blip r:embed="rId19"/>
          <a:srcRect l="0" t="88" r="0" b="59"/>
          <a:stretch/>
        </p:blipFill>
        <p:spPr>
          <a:xfrm rot="5400000">
            <a:off x="7358400" y="3134880"/>
            <a:ext cx="555840" cy="427320"/>
          </a:xfrm>
          <a:prstGeom prst="rect">
            <a:avLst/>
          </a:prstGeom>
          <a:ln>
            <a:noFill/>
          </a:ln>
        </p:spPr>
      </p:pic>
      <p:grpSp>
        <p:nvGrpSpPr>
          <p:cNvPr id="1080" name="Group 25"/>
          <p:cNvGrpSpPr/>
          <p:nvPr/>
        </p:nvGrpSpPr>
        <p:grpSpPr>
          <a:xfrm>
            <a:off x="1828440" y="2255400"/>
            <a:ext cx="828000" cy="645120"/>
            <a:chOff x="1828440" y="2255400"/>
            <a:chExt cx="828000" cy="645120"/>
          </a:xfrm>
        </p:grpSpPr>
        <p:sp>
          <p:nvSpPr>
            <p:cNvPr id="1081" name="CustomShape 26"/>
            <p:cNvSpPr/>
            <p:nvPr/>
          </p:nvSpPr>
          <p:spPr>
            <a:xfrm>
              <a:off x="1919880" y="2255400"/>
              <a:ext cx="645120" cy="645120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27"/>
            <p:cNvSpPr/>
            <p:nvPr/>
          </p:nvSpPr>
          <p:spPr>
            <a:xfrm>
              <a:off x="1828440" y="2441160"/>
              <a:ext cx="82800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4c4c4c"/>
                  </a:solidFill>
                  <a:latin typeface="Overpass"/>
                  <a:ea typeface="Overpass"/>
                </a:rPr>
                <a:t>LB</a:t>
              </a:r>
              <a:endParaRPr b="0" lang="en-US" sz="1000" spc="-1" strike="noStrike">
                <a:latin typeface="Arial"/>
              </a:endParaRPr>
            </a:p>
          </p:txBody>
        </p:sp>
      </p:grpSp>
      <p:pic>
        <p:nvPicPr>
          <p:cNvPr id="1083" name="Google Shape;1170;p148" descr=""/>
          <p:cNvPicPr/>
          <p:nvPr/>
        </p:nvPicPr>
        <p:blipFill>
          <a:blip r:embed="rId20"/>
          <a:srcRect l="0" t="88" r="0" b="59"/>
          <a:stretch/>
        </p:blipFill>
        <p:spPr>
          <a:xfrm rot="5400000">
            <a:off x="4180680" y="1256760"/>
            <a:ext cx="555840" cy="427320"/>
          </a:xfrm>
          <a:prstGeom prst="rect">
            <a:avLst/>
          </a:prstGeom>
          <a:ln>
            <a:noFill/>
          </a:ln>
        </p:spPr>
      </p:pic>
      <p:sp>
        <p:nvSpPr>
          <p:cNvPr id="1084" name="CustomShape 28"/>
          <p:cNvSpPr/>
          <p:nvPr/>
        </p:nvSpPr>
        <p:spPr>
          <a:xfrm>
            <a:off x="826560" y="0"/>
            <a:ext cx="747864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br/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The Flexibility of Choice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1085" name="CustomShape 29"/>
          <p:cNvSpPr/>
          <p:nvPr/>
        </p:nvSpPr>
        <p:spPr>
          <a:xfrm>
            <a:off x="3093120" y="777600"/>
            <a:ext cx="272988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verpass"/>
                <a:ea typeface="Overpass"/>
              </a:rPr>
              <a:t>Business Requirements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86" name="Google Shape;1173;p148" descr=""/>
          <p:cNvPicPr/>
          <p:nvPr/>
        </p:nvPicPr>
        <p:blipFill>
          <a:blip r:embed="rId21"/>
          <a:srcRect l="0" t="9572" r="57861" b="11512"/>
          <a:stretch/>
        </p:blipFill>
        <p:spPr>
          <a:xfrm>
            <a:off x="506160" y="1521000"/>
            <a:ext cx="642600" cy="60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71280" y="152280"/>
            <a:ext cx="7864200" cy="109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Wenger 16999 Metaphor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620" name="Google Shape;637;p131" descr=""/>
          <p:cNvPicPr/>
          <p:nvPr/>
        </p:nvPicPr>
        <p:blipFill>
          <a:blip r:embed="rId1"/>
          <a:stretch/>
        </p:blipFill>
        <p:spPr>
          <a:xfrm>
            <a:off x="1758600" y="1043280"/>
            <a:ext cx="5366880" cy="37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CustomShape 1"/>
          <p:cNvSpPr/>
          <p:nvPr/>
        </p:nvSpPr>
        <p:spPr>
          <a:xfrm>
            <a:off x="468360" y="1882800"/>
            <a:ext cx="630936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FOR TEAMS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88" name="CustomShape 2"/>
          <p:cNvSpPr/>
          <p:nvPr/>
        </p:nvSpPr>
        <p:spPr>
          <a:xfrm>
            <a:off x="468360" y="2463480"/>
            <a:ext cx="630936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Tower technical introduction and overview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89" name="Google Shape;1180;p149" descr=""/>
          <p:cNvPicPr/>
          <p:nvPr/>
        </p:nvPicPr>
        <p:blipFill>
          <a:blip r:embed="rId2"/>
          <a:stretch/>
        </p:blipFill>
        <p:spPr>
          <a:xfrm>
            <a:off x="8366400" y="4809600"/>
            <a:ext cx="594000" cy="190080"/>
          </a:xfrm>
          <a:prstGeom prst="rect">
            <a:avLst/>
          </a:prstGeom>
          <a:ln>
            <a:noFill/>
          </a:ln>
        </p:spPr>
      </p:pic>
      <p:pic>
        <p:nvPicPr>
          <p:cNvPr id="1090" name="Google Shape;1181;p149" descr=""/>
          <p:cNvPicPr/>
          <p:nvPr/>
        </p:nvPicPr>
        <p:blipFill>
          <a:blip r:embed="rId3"/>
          <a:stretch/>
        </p:blipFill>
        <p:spPr>
          <a:xfrm>
            <a:off x="506160" y="450000"/>
            <a:ext cx="2246400" cy="67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490680" y="584280"/>
            <a:ext cx="4453200" cy="4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5850"/>
                </a:solidFill>
                <a:latin typeface="Open Sans"/>
                <a:ea typeface="Open Sans"/>
              </a:rPr>
              <a:t>WHAT IS ANSIBLE TOWER?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92" name="CustomShape 2"/>
          <p:cNvSpPr/>
          <p:nvPr/>
        </p:nvSpPr>
        <p:spPr>
          <a:xfrm>
            <a:off x="781200" y="2373480"/>
            <a:ext cx="321552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Role-based access control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3" name="CustomShape 3"/>
          <p:cNvSpPr/>
          <p:nvPr/>
        </p:nvSpPr>
        <p:spPr>
          <a:xfrm>
            <a:off x="514080" y="1133640"/>
            <a:ext cx="4104360" cy="87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Tower is an </a:t>
            </a: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enterprise framework</a:t>
            </a: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 for </a:t>
            </a:r>
            <a:br/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controlling, securing and managing your Ansible </a:t>
            </a:r>
            <a:br/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– with a </a:t>
            </a: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UI and RESTful API.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94" name="Google Shape;1189;p150" descr=""/>
          <p:cNvPicPr/>
          <p:nvPr/>
        </p:nvPicPr>
        <p:blipFill>
          <a:blip r:embed="rId2"/>
          <a:srcRect l="0" t="0" r="3268" b="30918"/>
          <a:stretch/>
        </p:blipFill>
        <p:spPr>
          <a:xfrm>
            <a:off x="5078520" y="545400"/>
            <a:ext cx="4064400" cy="2634840"/>
          </a:xfrm>
          <a:prstGeom prst="rect">
            <a:avLst/>
          </a:prstGeom>
          <a:ln>
            <a:noFill/>
          </a:ln>
        </p:spPr>
      </p:pic>
      <p:sp>
        <p:nvSpPr>
          <p:cNvPr id="1095" name="CustomShape 4"/>
          <p:cNvSpPr/>
          <p:nvPr/>
        </p:nvSpPr>
        <p:spPr>
          <a:xfrm>
            <a:off x="781200" y="2635560"/>
            <a:ext cx="464472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Launch Playbooks with the </a:t>
            </a: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click of a button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6" name="CustomShape 5"/>
          <p:cNvSpPr/>
          <p:nvPr/>
        </p:nvSpPr>
        <p:spPr>
          <a:xfrm>
            <a:off x="781200" y="3518280"/>
            <a:ext cx="351108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0" lang="en-US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All automations are </a:t>
            </a: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centrally logged</a:t>
            </a:r>
            <a:r>
              <a:rPr b="1" lang="en-US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7" name="CustomShape 6"/>
          <p:cNvSpPr/>
          <p:nvPr/>
        </p:nvSpPr>
        <p:spPr>
          <a:xfrm>
            <a:off x="781200" y="2005200"/>
            <a:ext cx="321552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Secure </a:t>
            </a: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credential storage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8" name="CustomShape 7"/>
          <p:cNvSpPr/>
          <p:nvPr/>
        </p:nvSpPr>
        <p:spPr>
          <a:xfrm>
            <a:off x="781200" y="3153960"/>
            <a:ext cx="410436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0" lang="en-US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Create </a:t>
            </a:r>
            <a:r>
              <a:rPr b="1" lang="en-US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workflows </a:t>
            </a:r>
            <a:r>
              <a:rPr b="0" lang="en-US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composed of multiple Playbooks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" dur="indefinite" restart="never" nodeType="tmRoot">
          <p:childTnLst>
            <p:seq>
              <p:cTn id="73" dur="indefinite" nodeType="mainSeq">
                <p:childTnLst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CustomShape 1"/>
          <p:cNvSpPr/>
          <p:nvPr/>
        </p:nvSpPr>
        <p:spPr>
          <a:xfrm>
            <a:off x="356400" y="2131200"/>
            <a:ext cx="310572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Aft>
                <a:spcPts val="1500"/>
              </a:spcAft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Heads-up NOC-style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automation dashboard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displays everything going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on in your Ansible environment.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100" name="Google Shape;1200;p151" descr=""/>
          <p:cNvPicPr/>
          <p:nvPr/>
        </p:nvPicPr>
        <p:blipFill>
          <a:blip r:embed="rId1"/>
          <a:stretch/>
        </p:blipFill>
        <p:spPr>
          <a:xfrm>
            <a:off x="3354840" y="1583280"/>
            <a:ext cx="5089680" cy="226548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01" name="CustomShape 2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2" name="CustomShape 3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E738AD0C-8ACB-485C-A507-EDADA28D7527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03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Job Status Update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209;p152" descr=""/>
          <p:cNvPicPr/>
          <p:nvPr/>
        </p:nvPicPr>
        <p:blipFill>
          <a:blip r:embed="rId1"/>
          <a:stretch/>
        </p:blipFill>
        <p:spPr>
          <a:xfrm>
            <a:off x="448560" y="1472040"/>
            <a:ext cx="4907880" cy="214740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05" name="CustomShape 1"/>
          <p:cNvSpPr/>
          <p:nvPr/>
        </p:nvSpPr>
        <p:spPr>
          <a:xfrm>
            <a:off x="5757120" y="2131200"/>
            <a:ext cx="291240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Securely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stores every Job that runs, and enables you to view them later, or export details through Tower’s API.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06" name="CustomShape 2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7" name="CustomShape 3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6BA895B3-C05E-492C-842E-64A30497A10D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08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Activity Stream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CustomShape 1"/>
          <p:cNvSpPr/>
          <p:nvPr/>
        </p:nvSpPr>
        <p:spPr>
          <a:xfrm>
            <a:off x="378360" y="2084400"/>
            <a:ext cx="342720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Tower’s multi-Playbook workflows chains any number of Playbooks together to create a single workflow. Different Jobs can be run depending on success or failure of the prior Playbook.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1110" name="Google Shape;1220;p153" descr=""/>
          <p:cNvPicPr/>
          <p:nvPr/>
        </p:nvPicPr>
        <p:blipFill>
          <a:blip r:embed="rId1"/>
          <a:srcRect l="0" t="0" r="0" b="14145"/>
          <a:stretch/>
        </p:blipFill>
        <p:spPr>
          <a:xfrm>
            <a:off x="4226040" y="1485000"/>
            <a:ext cx="4324680" cy="217224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11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BD783259-1E55-440D-8B82-AE0D0416A237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12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3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Multi-Playbook Workflows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CustomShape 1"/>
          <p:cNvSpPr/>
          <p:nvPr/>
        </p:nvSpPr>
        <p:spPr>
          <a:xfrm>
            <a:off x="5565600" y="1947600"/>
            <a:ext cx="346032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Connect multiple Tower nodes into a Tower cluster to add redundancy and capacity to your automation platform.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Add reserved capacity and capacity by organization, and deploy remote execution nodes for additional local capacity.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1115" name="Google Shape;1230;p154" descr=""/>
          <p:cNvPicPr/>
          <p:nvPr/>
        </p:nvPicPr>
        <p:blipFill>
          <a:blip r:embed="rId1"/>
          <a:stretch/>
        </p:blipFill>
        <p:spPr>
          <a:xfrm>
            <a:off x="561600" y="1763280"/>
            <a:ext cx="4133160" cy="194148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16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518C6BE9-204F-4279-97D4-17984A0124BE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17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8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Scale-Out Clustering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CustomShape 1"/>
          <p:cNvSpPr/>
          <p:nvPr/>
        </p:nvSpPr>
        <p:spPr>
          <a:xfrm>
            <a:off x="349560" y="1212840"/>
            <a:ext cx="3346560" cy="271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Tower’s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inventory syncing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 and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provisioning callbacks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allow nodes to request configuration on demand, enabling autoscaling.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Smart Inventories allow you to organize and automate hosts across all your providers based on a powerful host fact query engine.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See alerts from Red Hat Insights directly from Tower, and use Insights-provided Playbook Remediation to fix issues in your infrastructure.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120" name="Google Shape;1240;p155" descr=""/>
          <p:cNvPicPr/>
          <p:nvPr/>
        </p:nvPicPr>
        <p:blipFill>
          <a:blip r:embed="rId1"/>
          <a:stretch/>
        </p:blipFill>
        <p:spPr>
          <a:xfrm>
            <a:off x="3989880" y="1160280"/>
            <a:ext cx="4498200" cy="282168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21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72AA079E-927E-48DF-946F-21D83BB1D340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23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Manage and Track Your Inventory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249;p156" descr=""/>
          <p:cNvPicPr/>
          <p:nvPr/>
        </p:nvPicPr>
        <p:blipFill>
          <a:blip r:embed="rId1"/>
          <a:stretch/>
        </p:blipFill>
        <p:spPr>
          <a:xfrm>
            <a:off x="410400" y="1539000"/>
            <a:ext cx="4489200" cy="282636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25" name="CustomShape 1"/>
          <p:cNvSpPr/>
          <p:nvPr/>
        </p:nvSpPr>
        <p:spPr>
          <a:xfrm>
            <a:off x="5246280" y="2436120"/>
            <a:ext cx="346032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Enables you to schedule any Job now,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later, or forever.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26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B2DF3BAC-8098-453E-85FE-D6744BC737BC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27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28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Schedule Jobs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384480" y="2131200"/>
            <a:ext cx="304884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Aft>
                <a:spcPts val="1500"/>
              </a:spcAft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Stay informed of your automation status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via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integrated notifications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. Connect Slack, Hipchat, SMS, email and more.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130" name="Google Shape;1260;p157" descr=""/>
          <p:cNvPicPr/>
          <p:nvPr/>
        </p:nvPicPr>
        <p:blipFill>
          <a:blip r:embed="rId1"/>
          <a:srcRect l="0" t="2497" r="1672" b="0"/>
          <a:stretch/>
        </p:blipFill>
        <p:spPr>
          <a:xfrm>
            <a:off x="4092840" y="1642320"/>
            <a:ext cx="4395240" cy="2400120"/>
          </a:xfrm>
          <a:prstGeom prst="rect">
            <a:avLst/>
          </a:prstGeom>
          <a:ln w="38160">
            <a:solidFill>
              <a:srgbClr val="f3f3f3"/>
            </a:solidFill>
            <a:round/>
          </a:ln>
        </p:spPr>
      </p:pic>
      <p:sp>
        <p:nvSpPr>
          <p:cNvPr id="1131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840ECB5B-841C-43D8-8221-B6E82B88C81C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32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3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Integrated Notifications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269;p158" descr=""/>
          <p:cNvPicPr/>
          <p:nvPr/>
        </p:nvPicPr>
        <p:blipFill>
          <a:blip r:embed="rId1"/>
          <a:stretch/>
        </p:blipFill>
        <p:spPr>
          <a:xfrm>
            <a:off x="572760" y="1422360"/>
            <a:ext cx="4472640" cy="229752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35" name="CustomShape 1"/>
          <p:cNvSpPr/>
          <p:nvPr/>
        </p:nvSpPr>
        <p:spPr>
          <a:xfrm>
            <a:off x="5393160" y="1904400"/>
            <a:ext cx="3430800" cy="13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Tower lets you launch Playbooks with just a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single click. It can prompt you for variables,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let you choose from available secure credentials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and monitor the resulting deployments.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EA1BEF2F-B018-425F-A3ED-3904E9292136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8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Self-Service IT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349560" y="117720"/>
            <a:ext cx="39938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WHAT CAN I DO WITH ANSIBLE?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959040" y="1021680"/>
            <a:ext cx="802620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Automate the deployment and management of your entire IT footprint. </a:t>
            </a: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959040" y="1944360"/>
            <a:ext cx="1094400" cy="5688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Orchestration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4" name="CustomShape 4"/>
          <p:cNvSpPr/>
          <p:nvPr/>
        </p:nvSpPr>
        <p:spPr>
          <a:xfrm>
            <a:off x="959040" y="1611720"/>
            <a:ext cx="713124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Do this...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625" name="CustomShape 5"/>
          <p:cNvSpPr/>
          <p:nvPr/>
        </p:nvSpPr>
        <p:spPr>
          <a:xfrm>
            <a:off x="959040" y="30873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Firewalls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6" name="CustomShape 6"/>
          <p:cNvSpPr/>
          <p:nvPr/>
        </p:nvSpPr>
        <p:spPr>
          <a:xfrm>
            <a:off x="2178360" y="1944360"/>
            <a:ext cx="1094400" cy="5688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Configuration Management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7" name="CustomShape 7"/>
          <p:cNvSpPr/>
          <p:nvPr/>
        </p:nvSpPr>
        <p:spPr>
          <a:xfrm>
            <a:off x="3367800" y="1944360"/>
            <a:ext cx="1094400" cy="5688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Application Deployment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8" name="CustomShape 8"/>
          <p:cNvSpPr/>
          <p:nvPr/>
        </p:nvSpPr>
        <p:spPr>
          <a:xfrm>
            <a:off x="4587120" y="1944360"/>
            <a:ext cx="1094400" cy="5688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Provisioning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9" name="CustomShape 9"/>
          <p:cNvSpPr/>
          <p:nvPr/>
        </p:nvSpPr>
        <p:spPr>
          <a:xfrm>
            <a:off x="5776920" y="1944360"/>
            <a:ext cx="1094400" cy="5688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Continuous Delivery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0" name="CustomShape 10"/>
          <p:cNvSpPr/>
          <p:nvPr/>
        </p:nvSpPr>
        <p:spPr>
          <a:xfrm>
            <a:off x="6995880" y="1944360"/>
            <a:ext cx="1094400" cy="5688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Security and Compliance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1" name="CustomShape 11"/>
          <p:cNvSpPr/>
          <p:nvPr/>
        </p:nvSpPr>
        <p:spPr>
          <a:xfrm>
            <a:off x="959040" y="2754720"/>
            <a:ext cx="713124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On these...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632" name="CustomShape 12"/>
          <p:cNvSpPr/>
          <p:nvPr/>
        </p:nvSpPr>
        <p:spPr>
          <a:xfrm>
            <a:off x="2412720" y="30873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Load Balancers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3" name="CustomShape 13"/>
          <p:cNvSpPr/>
          <p:nvPr/>
        </p:nvSpPr>
        <p:spPr>
          <a:xfrm>
            <a:off x="3866040" y="30873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Applications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4" name="CustomShape 14"/>
          <p:cNvSpPr/>
          <p:nvPr/>
        </p:nvSpPr>
        <p:spPr>
          <a:xfrm>
            <a:off x="5319720" y="30873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Containers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5" name="CustomShape 15"/>
          <p:cNvSpPr/>
          <p:nvPr/>
        </p:nvSpPr>
        <p:spPr>
          <a:xfrm>
            <a:off x="6773040" y="30873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Clouds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6" name="CustomShape 16"/>
          <p:cNvSpPr/>
          <p:nvPr/>
        </p:nvSpPr>
        <p:spPr>
          <a:xfrm>
            <a:off x="959040" y="37731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Servers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7" name="CustomShape 17"/>
          <p:cNvSpPr/>
          <p:nvPr/>
        </p:nvSpPr>
        <p:spPr>
          <a:xfrm>
            <a:off x="2412720" y="37731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Infrastructure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8" name="CustomShape 18"/>
          <p:cNvSpPr/>
          <p:nvPr/>
        </p:nvSpPr>
        <p:spPr>
          <a:xfrm>
            <a:off x="3866040" y="37731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Storage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9" name="CustomShape 19"/>
          <p:cNvSpPr/>
          <p:nvPr/>
        </p:nvSpPr>
        <p:spPr>
          <a:xfrm>
            <a:off x="6773040" y="3773160"/>
            <a:ext cx="131724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40" name="CustomShape 20"/>
          <p:cNvSpPr/>
          <p:nvPr/>
        </p:nvSpPr>
        <p:spPr>
          <a:xfrm>
            <a:off x="5319720" y="3773160"/>
            <a:ext cx="1317240" cy="56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Network Devices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279;p159" descr=""/>
          <p:cNvPicPr/>
          <p:nvPr/>
        </p:nvPicPr>
        <p:blipFill>
          <a:blip r:embed="rId1"/>
          <a:stretch/>
        </p:blipFill>
        <p:spPr>
          <a:xfrm>
            <a:off x="454320" y="1481760"/>
            <a:ext cx="4617720" cy="201636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1140" name="CustomShape 1"/>
          <p:cNvSpPr/>
          <p:nvPr/>
        </p:nvSpPr>
        <p:spPr>
          <a:xfrm>
            <a:off x="5565600" y="1947600"/>
            <a:ext cx="346032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Connect Tower to your external logging and analytics provider to perform analysis of automation and event correlation across your entire environment.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1141" name="CustomShape 2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AD45F085-FFE3-483D-BE46-D03545A07F36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42" name="CustomShape 3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43" name="CustomShape 4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External Logging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289;p160" descr=""/>
          <p:cNvPicPr/>
          <p:nvPr/>
        </p:nvPicPr>
        <p:blipFill>
          <a:blip r:embed="rId1"/>
          <a:stretch/>
        </p:blipFill>
        <p:spPr>
          <a:xfrm>
            <a:off x="4061880" y="935640"/>
            <a:ext cx="5796360" cy="3693240"/>
          </a:xfrm>
          <a:prstGeom prst="rect">
            <a:avLst/>
          </a:prstGeom>
          <a:ln>
            <a:noFill/>
          </a:ln>
        </p:spPr>
      </p:pic>
      <p:sp>
        <p:nvSpPr>
          <p:cNvPr id="1145" name="CustomShape 1"/>
          <p:cNvSpPr/>
          <p:nvPr/>
        </p:nvSpPr>
        <p:spPr>
          <a:xfrm>
            <a:off x="96840" y="1404360"/>
            <a:ext cx="3963960" cy="33076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545860"/>
                </a:solidFill>
                <a:latin typeface="Overpass"/>
                <a:ea typeface="Overpass"/>
              </a:rPr>
              <a:t>DISCOVER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545860"/>
                </a:solidFill>
                <a:latin typeface="Overpass"/>
                <a:ea typeface="Overpass"/>
              </a:rPr>
              <a:t>Know what network devices and services are installed, represented visually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360"/>
              </a:spcBef>
            </a:pPr>
            <a:r>
              <a:rPr b="1" lang="en-US" sz="1400" spc="-1" strike="noStrike">
                <a:solidFill>
                  <a:srgbClr val="545860"/>
                </a:solidFill>
                <a:latin typeface="Overpass"/>
                <a:ea typeface="Overpass"/>
              </a:rPr>
              <a:t>DESIGN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200" spc="-1" strike="noStrike">
                <a:solidFill>
                  <a:srgbClr val="545860"/>
                </a:solidFill>
                <a:latin typeface="Overpass"/>
                <a:ea typeface="Overpass"/>
              </a:rPr>
              <a:t>Create and build new topologies, adapt existing topologies from discovery, and utilize existing playbooks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360"/>
              </a:spcBef>
            </a:pPr>
            <a:r>
              <a:rPr b="1" lang="en-US" sz="1400" spc="-1" strike="noStrike">
                <a:solidFill>
                  <a:srgbClr val="545860"/>
                </a:solidFill>
                <a:latin typeface="Overpass"/>
                <a:ea typeface="Overpass"/>
              </a:rPr>
              <a:t>DEPLOY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545860"/>
                </a:solidFill>
                <a:latin typeface="Overpass"/>
                <a:ea typeface="Overpass"/>
              </a:rPr>
              <a:t>Convert designs to actual physical or virtual deployments using Ansible playbooks and network modules, and then automate deployment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6" name="CustomShape 2"/>
          <p:cNvSpPr/>
          <p:nvPr/>
        </p:nvSpPr>
        <p:spPr>
          <a:xfrm>
            <a:off x="5311440" y="4357440"/>
            <a:ext cx="3297240" cy="4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verpass"/>
                <a:ea typeface="Overpass"/>
              </a:rPr>
              <a:t>Group, Copy/Paste, Zoom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7" name="CustomShape 3"/>
          <p:cNvSpPr/>
          <p:nvPr/>
        </p:nvSpPr>
        <p:spPr>
          <a:xfrm>
            <a:off x="4631040" y="702360"/>
            <a:ext cx="457380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Overpass"/>
                <a:ea typeface="Overpass"/>
              </a:rPr>
              <a:t>NOTE: Currently in Alpha and not committed to a release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48" name="CustomShape 4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E56E5E7B-AD94-4CE6-AB27-4D6F17EB4215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149" name="CustomShape 5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Ansible Tower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50" name="CustomShape 6"/>
          <p:cNvSpPr/>
          <p:nvPr/>
        </p:nvSpPr>
        <p:spPr>
          <a:xfrm>
            <a:off x="826560" y="929880"/>
            <a:ext cx="74898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Network Visualization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349560" y="117720"/>
            <a:ext cx="56970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ANSIBLE AUTOMATION?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>
            <a:off x="1434600" y="931680"/>
            <a:ext cx="641340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666666"/>
                </a:solidFill>
                <a:latin typeface="Open Sans"/>
                <a:ea typeface="Open Sans"/>
              </a:rPr>
              <a:t>Individual contributors or teams </a:t>
            </a:r>
            <a:r>
              <a:rPr b="1" lang="en-US" sz="1500" spc="-1" strike="noStrike">
                <a:solidFill>
                  <a:srgbClr val="666666"/>
                </a:solidFill>
                <a:latin typeface="Open Sans"/>
                <a:ea typeface="Open Sans"/>
              </a:rPr>
              <a:t>own their own automation</a:t>
            </a:r>
            <a:r>
              <a:rPr b="0" lang="en-US" sz="1500" spc="-1" strike="noStrike">
                <a:solidFill>
                  <a:srgbClr val="666666"/>
                </a:solidFill>
                <a:latin typeface="Open Sans"/>
                <a:ea typeface="Open Sans"/>
              </a:rPr>
              <a:t> and can make it executable as part of a </a:t>
            </a:r>
            <a:r>
              <a:rPr b="1" lang="en-US" sz="1500" spc="-1" strike="noStrike">
                <a:solidFill>
                  <a:srgbClr val="666666"/>
                </a:solidFill>
                <a:latin typeface="Open Sans"/>
                <a:ea typeface="Open Sans"/>
              </a:rPr>
              <a:t>workflow</a:t>
            </a:r>
            <a:r>
              <a:rPr b="0" lang="en-US" sz="1500" spc="-1" strike="noStrike">
                <a:solidFill>
                  <a:srgbClr val="666666"/>
                </a:solidFill>
                <a:latin typeface="Open Sans"/>
                <a:ea typeface="Open Sans"/>
              </a:rPr>
              <a:t> via Ansible Tower.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53" name="CustomShape 3"/>
          <p:cNvSpPr/>
          <p:nvPr/>
        </p:nvSpPr>
        <p:spPr>
          <a:xfrm>
            <a:off x="3160440" y="3533400"/>
            <a:ext cx="1234080" cy="735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Provisioning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Playbooks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54" name="Google Shape;1303;p161" descr=""/>
          <p:cNvPicPr/>
          <p:nvPr/>
        </p:nvPicPr>
        <p:blipFill>
          <a:blip r:embed="rId1"/>
          <a:stretch/>
        </p:blipFill>
        <p:spPr>
          <a:xfrm>
            <a:off x="255960" y="3737160"/>
            <a:ext cx="1059120" cy="327240"/>
          </a:xfrm>
          <a:prstGeom prst="rect">
            <a:avLst/>
          </a:prstGeom>
          <a:ln>
            <a:noFill/>
          </a:ln>
        </p:spPr>
      </p:pic>
      <p:grpSp>
        <p:nvGrpSpPr>
          <p:cNvPr id="1155" name="Group 4"/>
          <p:cNvGrpSpPr/>
          <p:nvPr/>
        </p:nvGrpSpPr>
        <p:grpSpPr>
          <a:xfrm>
            <a:off x="255960" y="1985040"/>
            <a:ext cx="8613720" cy="1270440"/>
            <a:chOff x="255960" y="1985040"/>
            <a:chExt cx="8613720" cy="1270440"/>
          </a:xfrm>
        </p:grpSpPr>
        <p:sp>
          <p:nvSpPr>
            <p:cNvPr id="1156" name="CustomShape 5"/>
            <p:cNvSpPr/>
            <p:nvPr/>
          </p:nvSpPr>
          <p:spPr>
            <a:xfrm>
              <a:off x="1474920" y="1985040"/>
              <a:ext cx="7394760" cy="127044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57" name="Google Shape;1306;p161" descr=""/>
            <p:cNvPicPr/>
            <p:nvPr/>
          </p:nvPicPr>
          <p:blipFill>
            <a:blip r:embed="rId2"/>
            <a:stretch/>
          </p:blipFill>
          <p:spPr>
            <a:xfrm>
              <a:off x="255960" y="2456280"/>
              <a:ext cx="1058760" cy="327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58" name="CustomShape 6"/>
          <p:cNvSpPr/>
          <p:nvPr/>
        </p:nvSpPr>
        <p:spPr>
          <a:xfrm>
            <a:off x="5928120" y="3533400"/>
            <a:ext cx="1234080" cy="735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Database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Playbooks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9" name="CustomShape 7"/>
          <p:cNvSpPr/>
          <p:nvPr/>
        </p:nvSpPr>
        <p:spPr>
          <a:xfrm>
            <a:off x="7325280" y="3533400"/>
            <a:ext cx="1234080" cy="735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Patching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Playbooks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0" name="CustomShape 8"/>
          <p:cNvSpPr/>
          <p:nvPr/>
        </p:nvSpPr>
        <p:spPr>
          <a:xfrm>
            <a:off x="4544280" y="3533400"/>
            <a:ext cx="1234080" cy="735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Configuration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Management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Playbooks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1" name="CustomShape 9"/>
          <p:cNvSpPr/>
          <p:nvPr/>
        </p:nvSpPr>
        <p:spPr>
          <a:xfrm>
            <a:off x="1762920" y="3533400"/>
            <a:ext cx="1234080" cy="735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Network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Playbooks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2" name="CustomShape 10"/>
          <p:cNvSpPr/>
          <p:nvPr/>
        </p:nvSpPr>
        <p:spPr>
          <a:xfrm>
            <a:off x="3078720" y="3448080"/>
            <a:ext cx="36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rgbClr val="ff0000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11"/>
          <p:cNvSpPr/>
          <p:nvPr/>
        </p:nvSpPr>
        <p:spPr>
          <a:xfrm>
            <a:off x="4468320" y="3448080"/>
            <a:ext cx="36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rgbClr val="ff0000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12"/>
          <p:cNvSpPr/>
          <p:nvPr/>
        </p:nvSpPr>
        <p:spPr>
          <a:xfrm>
            <a:off x="5855040" y="3448080"/>
            <a:ext cx="36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rgbClr val="ff0000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13"/>
          <p:cNvSpPr/>
          <p:nvPr/>
        </p:nvSpPr>
        <p:spPr>
          <a:xfrm>
            <a:off x="7244640" y="3448080"/>
            <a:ext cx="36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rgbClr val="ff0000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14"/>
          <p:cNvSpPr/>
          <p:nvPr/>
        </p:nvSpPr>
        <p:spPr>
          <a:xfrm rot="10800000">
            <a:off x="2381040" y="3804480"/>
            <a:ext cx="360" cy="2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15"/>
          <p:cNvSpPr/>
          <p:nvPr/>
        </p:nvSpPr>
        <p:spPr>
          <a:xfrm rot="10800000">
            <a:off x="3778200" y="3814560"/>
            <a:ext cx="360" cy="28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16"/>
          <p:cNvSpPr/>
          <p:nvPr/>
        </p:nvSpPr>
        <p:spPr>
          <a:xfrm flipH="1" rot="10800000">
            <a:off x="5183280" y="3810240"/>
            <a:ext cx="10080" cy="27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17"/>
          <p:cNvSpPr/>
          <p:nvPr/>
        </p:nvSpPr>
        <p:spPr>
          <a:xfrm rot="10800000">
            <a:off x="6545880" y="3814560"/>
            <a:ext cx="360" cy="28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18"/>
          <p:cNvSpPr/>
          <p:nvPr/>
        </p:nvSpPr>
        <p:spPr>
          <a:xfrm rot="10800000">
            <a:off x="7943400" y="3804480"/>
            <a:ext cx="360" cy="2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19"/>
          <p:cNvSpPr/>
          <p:nvPr/>
        </p:nvSpPr>
        <p:spPr>
          <a:xfrm>
            <a:off x="1762920" y="4271040"/>
            <a:ext cx="12340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Network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Engineering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2" name="CustomShape 20"/>
          <p:cNvSpPr/>
          <p:nvPr/>
        </p:nvSpPr>
        <p:spPr>
          <a:xfrm>
            <a:off x="3155760" y="4271040"/>
            <a:ext cx="12340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VMware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Engineering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3" name="CustomShape 21"/>
          <p:cNvSpPr/>
          <p:nvPr/>
        </p:nvSpPr>
        <p:spPr>
          <a:xfrm>
            <a:off x="5932080" y="4271040"/>
            <a:ext cx="12340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Database</a:t>
            </a:r>
            <a:br/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Administration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4" name="CustomShape 22"/>
          <p:cNvSpPr/>
          <p:nvPr/>
        </p:nvSpPr>
        <p:spPr>
          <a:xfrm>
            <a:off x="4543920" y="4271040"/>
            <a:ext cx="12340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System</a:t>
            </a:r>
            <a:br/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Engineering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5" name="CustomShape 23"/>
          <p:cNvSpPr/>
          <p:nvPr/>
        </p:nvSpPr>
        <p:spPr>
          <a:xfrm>
            <a:off x="7321680" y="4271040"/>
            <a:ext cx="12340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System</a:t>
            </a:r>
            <a:br/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Administration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6" name="CustomShape 24"/>
          <p:cNvSpPr/>
          <p:nvPr/>
        </p:nvSpPr>
        <p:spPr>
          <a:xfrm>
            <a:off x="1663200" y="2090160"/>
            <a:ext cx="6964200" cy="1045440"/>
          </a:xfrm>
          <a:prstGeom prst="rect">
            <a:avLst/>
          </a:prstGeom>
          <a:solidFill>
            <a:schemeClr val="lt2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25"/>
          <p:cNvSpPr/>
          <p:nvPr/>
        </p:nvSpPr>
        <p:spPr>
          <a:xfrm rot="16200000">
            <a:off x="1382040" y="2337120"/>
            <a:ext cx="101556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Provisioning</a:t>
            </a:r>
            <a:br/>
            <a:r>
              <a:rPr b="0" lang="en-US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Workflow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8" name="CustomShape 26"/>
          <p:cNvSpPr/>
          <p:nvPr/>
        </p:nvSpPr>
        <p:spPr>
          <a:xfrm>
            <a:off x="2152080" y="2255760"/>
            <a:ext cx="1042920" cy="7156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Provision</a:t>
            </a:r>
            <a:br/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VLAN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79" name="CustomShape 27"/>
          <p:cNvSpPr/>
          <p:nvPr/>
        </p:nvSpPr>
        <p:spPr>
          <a:xfrm>
            <a:off x="3475800" y="2255760"/>
            <a:ext cx="1042920" cy="7156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Provision</a:t>
            </a:r>
            <a:br/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VM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80" name="CustomShape 28"/>
          <p:cNvSpPr/>
          <p:nvPr/>
        </p:nvSpPr>
        <p:spPr>
          <a:xfrm>
            <a:off x="4799160" y="2255760"/>
            <a:ext cx="1042920" cy="7156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Linux</a:t>
            </a:r>
            <a:br/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Baseline</a:t>
            </a:r>
            <a:br/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Config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81" name="CustomShape 29"/>
          <p:cNvSpPr/>
          <p:nvPr/>
        </p:nvSpPr>
        <p:spPr>
          <a:xfrm>
            <a:off x="6122520" y="2255760"/>
            <a:ext cx="1042920" cy="7156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Install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Oracle RAC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82" name="CustomShape 30"/>
          <p:cNvSpPr/>
          <p:nvPr/>
        </p:nvSpPr>
        <p:spPr>
          <a:xfrm>
            <a:off x="7445880" y="2255760"/>
            <a:ext cx="1042920" cy="7156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Patch</a:t>
            </a:r>
            <a:br/>
            <a:r>
              <a:rPr b="1" lang="en-US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System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83" name="CustomShape 31"/>
          <p:cNvSpPr/>
          <p:nvPr/>
        </p:nvSpPr>
        <p:spPr>
          <a:xfrm>
            <a:off x="3196080" y="2614320"/>
            <a:ext cx="2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32"/>
          <p:cNvSpPr/>
          <p:nvPr/>
        </p:nvSpPr>
        <p:spPr>
          <a:xfrm>
            <a:off x="4519800" y="2614320"/>
            <a:ext cx="2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33"/>
          <p:cNvSpPr/>
          <p:nvPr/>
        </p:nvSpPr>
        <p:spPr>
          <a:xfrm>
            <a:off x="5843160" y="2614320"/>
            <a:ext cx="2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34"/>
          <p:cNvSpPr/>
          <p:nvPr/>
        </p:nvSpPr>
        <p:spPr>
          <a:xfrm>
            <a:off x="7166520" y="2614320"/>
            <a:ext cx="2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CustomShape 1"/>
          <p:cNvSpPr/>
          <p:nvPr/>
        </p:nvSpPr>
        <p:spPr>
          <a:xfrm>
            <a:off x="826560" y="1660680"/>
            <a:ext cx="7489800" cy="182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Use Cases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D7571F00-0E1C-4DD7-938A-6E0591F61966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189" name="Google Shape;1348;p163" descr=""/>
          <p:cNvPicPr/>
          <p:nvPr/>
        </p:nvPicPr>
        <p:blipFill>
          <a:blip r:embed="rId1"/>
          <a:stretch/>
        </p:blipFill>
        <p:spPr>
          <a:xfrm>
            <a:off x="6479640" y="3600360"/>
            <a:ext cx="332280" cy="332280"/>
          </a:xfrm>
          <a:prstGeom prst="rect">
            <a:avLst/>
          </a:prstGeom>
          <a:ln>
            <a:noFill/>
          </a:ln>
        </p:spPr>
      </p:pic>
      <p:pic>
        <p:nvPicPr>
          <p:cNvPr id="1190" name="Google Shape;1349;p163" descr=""/>
          <p:cNvPicPr/>
          <p:nvPr/>
        </p:nvPicPr>
        <p:blipFill>
          <a:blip r:embed="rId2"/>
          <a:stretch/>
        </p:blipFill>
        <p:spPr>
          <a:xfrm>
            <a:off x="7348680" y="3600360"/>
            <a:ext cx="332280" cy="332280"/>
          </a:xfrm>
          <a:prstGeom prst="rect">
            <a:avLst/>
          </a:prstGeom>
          <a:ln>
            <a:noFill/>
          </a:ln>
        </p:spPr>
      </p:pic>
      <p:pic>
        <p:nvPicPr>
          <p:cNvPr id="1191" name="Google Shape;1350;p163" descr=""/>
          <p:cNvPicPr/>
          <p:nvPr/>
        </p:nvPicPr>
        <p:blipFill>
          <a:blip r:embed="rId3"/>
          <a:stretch/>
        </p:blipFill>
        <p:spPr>
          <a:xfrm>
            <a:off x="6880320" y="2089440"/>
            <a:ext cx="443520" cy="334080"/>
          </a:xfrm>
          <a:prstGeom prst="rect">
            <a:avLst/>
          </a:prstGeom>
          <a:ln>
            <a:noFill/>
          </a:ln>
        </p:spPr>
      </p:pic>
      <p:pic>
        <p:nvPicPr>
          <p:cNvPr id="1192" name="Google Shape;1351;p163" descr=""/>
          <p:cNvPicPr/>
          <p:nvPr/>
        </p:nvPicPr>
        <p:blipFill>
          <a:blip r:embed="rId4"/>
          <a:stretch/>
        </p:blipFill>
        <p:spPr>
          <a:xfrm>
            <a:off x="6935760" y="1376640"/>
            <a:ext cx="332280" cy="332280"/>
          </a:xfrm>
          <a:prstGeom prst="rect">
            <a:avLst/>
          </a:prstGeom>
          <a:ln>
            <a:noFill/>
          </a:ln>
        </p:spPr>
      </p:pic>
      <p:sp>
        <p:nvSpPr>
          <p:cNvPr id="1193" name="CustomShape 2"/>
          <p:cNvSpPr/>
          <p:nvPr/>
        </p:nvSpPr>
        <p:spPr>
          <a:xfrm>
            <a:off x="7102440" y="1710000"/>
            <a:ext cx="360" cy="3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3"/>
          <p:cNvSpPr/>
          <p:nvPr/>
        </p:nvSpPr>
        <p:spPr>
          <a:xfrm>
            <a:off x="7102440" y="2424600"/>
            <a:ext cx="360" cy="33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4"/>
          <p:cNvSpPr/>
          <p:nvPr/>
        </p:nvSpPr>
        <p:spPr>
          <a:xfrm flipH="1">
            <a:off x="6645600" y="2928960"/>
            <a:ext cx="459360" cy="67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5"/>
          <p:cNvSpPr/>
          <p:nvPr/>
        </p:nvSpPr>
        <p:spPr>
          <a:xfrm>
            <a:off x="7099200" y="2936520"/>
            <a:ext cx="415080" cy="66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6"/>
          <p:cNvSpPr/>
          <p:nvPr/>
        </p:nvSpPr>
        <p:spPr>
          <a:xfrm>
            <a:off x="5289480" y="3610080"/>
            <a:ext cx="1104120" cy="3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VLANs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98" name="CustomShape 7"/>
          <p:cNvSpPr/>
          <p:nvPr/>
        </p:nvSpPr>
        <p:spPr>
          <a:xfrm>
            <a:off x="5289480" y="2767320"/>
            <a:ext cx="1104120" cy="3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SVIs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99" name="CustomShape 8"/>
          <p:cNvSpPr/>
          <p:nvPr/>
        </p:nvSpPr>
        <p:spPr>
          <a:xfrm>
            <a:off x="5289480" y="2027520"/>
            <a:ext cx="110412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Firewall Context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0" name="CustomShape 9"/>
          <p:cNvSpPr/>
          <p:nvPr/>
        </p:nvSpPr>
        <p:spPr>
          <a:xfrm>
            <a:off x="5289480" y="1251000"/>
            <a:ext cx="8762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Routing/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Peering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01" name="Google Shape;1354;p163" descr=""/>
          <p:cNvPicPr/>
          <p:nvPr/>
        </p:nvPicPr>
        <p:blipFill>
          <a:blip r:embed="rId5"/>
          <a:stretch/>
        </p:blipFill>
        <p:spPr>
          <a:xfrm>
            <a:off x="6935760" y="2757600"/>
            <a:ext cx="332280" cy="332280"/>
          </a:xfrm>
          <a:prstGeom prst="rect">
            <a:avLst/>
          </a:prstGeom>
          <a:ln>
            <a:noFill/>
          </a:ln>
        </p:spPr>
      </p:pic>
      <p:sp>
        <p:nvSpPr>
          <p:cNvPr id="1202" name="CustomShape 10"/>
          <p:cNvSpPr/>
          <p:nvPr/>
        </p:nvSpPr>
        <p:spPr>
          <a:xfrm>
            <a:off x="488160" y="1210320"/>
            <a:ext cx="4127400" cy="34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Automate the deployment of the individual components as a workflow.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Make that workflow available to operators.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Force changes to workflow to maintain compliance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Run that workflow on a regular bases to detect any deviation from the original deployment.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03" name="CustomShape 11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Automating Complex Tasks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367;p164" descr=""/>
          <p:cNvPicPr/>
          <p:nvPr/>
        </p:nvPicPr>
        <p:blipFill>
          <a:blip r:embed="rId1"/>
          <a:stretch/>
        </p:blipFill>
        <p:spPr>
          <a:xfrm>
            <a:off x="7261200" y="2241720"/>
            <a:ext cx="443520" cy="334080"/>
          </a:xfrm>
          <a:prstGeom prst="rect">
            <a:avLst/>
          </a:prstGeom>
          <a:ln>
            <a:noFill/>
          </a:ln>
        </p:spPr>
      </p:pic>
      <p:pic>
        <p:nvPicPr>
          <p:cNvPr id="1205" name="Google Shape;1368;p164" descr=""/>
          <p:cNvPicPr/>
          <p:nvPr/>
        </p:nvPicPr>
        <p:blipFill>
          <a:blip r:embed="rId2"/>
          <a:stretch/>
        </p:blipFill>
        <p:spPr>
          <a:xfrm>
            <a:off x="7321680" y="1353240"/>
            <a:ext cx="332280" cy="332280"/>
          </a:xfrm>
          <a:prstGeom prst="rect">
            <a:avLst/>
          </a:prstGeom>
          <a:ln>
            <a:noFill/>
          </a:ln>
        </p:spPr>
      </p:pic>
      <p:sp>
        <p:nvSpPr>
          <p:cNvPr id="1206" name="CustomShape 1"/>
          <p:cNvSpPr/>
          <p:nvPr/>
        </p:nvSpPr>
        <p:spPr>
          <a:xfrm flipH="1">
            <a:off x="7482960" y="1686600"/>
            <a:ext cx="3600" cy="55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2"/>
          <p:cNvSpPr/>
          <p:nvPr/>
        </p:nvSpPr>
        <p:spPr>
          <a:xfrm>
            <a:off x="7483680" y="2576880"/>
            <a:ext cx="360" cy="60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08" name="Google Shape;1372;p164" descr=""/>
          <p:cNvPicPr/>
          <p:nvPr/>
        </p:nvPicPr>
        <p:blipFill>
          <a:blip r:embed="rId3"/>
          <a:stretch/>
        </p:blipFill>
        <p:spPr>
          <a:xfrm>
            <a:off x="8317440" y="2109240"/>
            <a:ext cx="485280" cy="599040"/>
          </a:xfrm>
          <a:prstGeom prst="rect">
            <a:avLst/>
          </a:prstGeom>
          <a:ln>
            <a:noFill/>
          </a:ln>
        </p:spPr>
      </p:pic>
      <p:sp>
        <p:nvSpPr>
          <p:cNvPr id="1209" name="CustomShape 3"/>
          <p:cNvSpPr/>
          <p:nvPr/>
        </p:nvSpPr>
        <p:spPr>
          <a:xfrm>
            <a:off x="7705800" y="2409480"/>
            <a:ext cx="61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0" name="Google Shape;1374;p164" descr=""/>
          <p:cNvPicPr/>
          <p:nvPr/>
        </p:nvPicPr>
        <p:blipFill>
          <a:blip r:embed="rId4"/>
          <a:stretch/>
        </p:blipFill>
        <p:spPr>
          <a:xfrm>
            <a:off x="6449400" y="2252880"/>
            <a:ext cx="288360" cy="312120"/>
          </a:xfrm>
          <a:prstGeom prst="rect">
            <a:avLst/>
          </a:prstGeom>
          <a:ln>
            <a:noFill/>
          </a:ln>
        </p:spPr>
      </p:pic>
      <p:sp>
        <p:nvSpPr>
          <p:cNvPr id="1211" name="CustomShape 4"/>
          <p:cNvSpPr/>
          <p:nvPr/>
        </p:nvSpPr>
        <p:spPr>
          <a:xfrm rot="10800000">
            <a:off x="7783560" y="2409840"/>
            <a:ext cx="52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2" name="Group 5"/>
          <p:cNvGrpSpPr/>
          <p:nvPr/>
        </p:nvGrpSpPr>
        <p:grpSpPr>
          <a:xfrm>
            <a:off x="6558840" y="3031200"/>
            <a:ext cx="2191320" cy="1379880"/>
            <a:chOff x="6558840" y="3031200"/>
            <a:chExt cx="2191320" cy="1379880"/>
          </a:xfrm>
        </p:grpSpPr>
        <p:pic>
          <p:nvPicPr>
            <p:cNvPr id="1213" name="Google Shape;1377;p164" descr=""/>
            <p:cNvPicPr/>
            <p:nvPr/>
          </p:nvPicPr>
          <p:blipFill>
            <a:blip r:embed="rId5"/>
            <a:stretch/>
          </p:blipFill>
          <p:spPr>
            <a:xfrm>
              <a:off x="6558840" y="3031200"/>
              <a:ext cx="2191320" cy="137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4" name="Google Shape;1371;p164" descr=""/>
            <p:cNvPicPr/>
            <p:nvPr/>
          </p:nvPicPr>
          <p:blipFill>
            <a:blip r:embed="rId6"/>
            <a:stretch/>
          </p:blipFill>
          <p:spPr>
            <a:xfrm>
              <a:off x="7317000" y="3183120"/>
              <a:ext cx="332280" cy="332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5" name="Google Shape;1378;p164" descr=""/>
            <p:cNvPicPr/>
            <p:nvPr/>
          </p:nvPicPr>
          <p:blipFill>
            <a:blip r:embed="rId7"/>
            <a:stretch/>
          </p:blipFill>
          <p:spPr>
            <a:xfrm>
              <a:off x="6901560" y="3930480"/>
              <a:ext cx="332280" cy="332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6" name="Google Shape;1379;p164" descr=""/>
            <p:cNvPicPr/>
            <p:nvPr/>
          </p:nvPicPr>
          <p:blipFill>
            <a:blip r:embed="rId8"/>
            <a:stretch/>
          </p:blipFill>
          <p:spPr>
            <a:xfrm>
              <a:off x="8205840" y="3837600"/>
              <a:ext cx="332280" cy="332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7" name="Google Shape;1380;p164" descr=""/>
            <p:cNvPicPr/>
            <p:nvPr/>
          </p:nvPicPr>
          <p:blipFill>
            <a:blip r:embed="rId9"/>
            <a:stretch/>
          </p:blipFill>
          <p:spPr>
            <a:xfrm>
              <a:off x="7520040" y="3859920"/>
              <a:ext cx="332280" cy="332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18" name="Google Shape;1381;p164" descr=""/>
          <p:cNvPicPr/>
          <p:nvPr/>
        </p:nvPicPr>
        <p:blipFill>
          <a:blip r:embed="rId10"/>
          <a:stretch/>
        </p:blipFill>
        <p:spPr>
          <a:xfrm>
            <a:off x="6820200" y="2252880"/>
            <a:ext cx="332280" cy="332280"/>
          </a:xfrm>
          <a:prstGeom prst="rect">
            <a:avLst/>
          </a:prstGeom>
          <a:ln>
            <a:noFill/>
          </a:ln>
        </p:spPr>
      </p:pic>
      <p:pic>
        <p:nvPicPr>
          <p:cNvPr id="1219" name="Google Shape;1382;p164" descr=""/>
          <p:cNvPicPr/>
          <p:nvPr/>
        </p:nvPicPr>
        <p:blipFill>
          <a:blip r:embed="rId11"/>
          <a:stretch/>
        </p:blipFill>
        <p:spPr>
          <a:xfrm>
            <a:off x="7854840" y="2249280"/>
            <a:ext cx="332280" cy="332280"/>
          </a:xfrm>
          <a:prstGeom prst="rect">
            <a:avLst/>
          </a:prstGeom>
          <a:ln>
            <a:noFill/>
          </a:ln>
        </p:spPr>
      </p:pic>
      <p:pic>
        <p:nvPicPr>
          <p:cNvPr id="1220" name="Google Shape;1383;p164" descr=""/>
          <p:cNvPicPr/>
          <p:nvPr/>
        </p:nvPicPr>
        <p:blipFill>
          <a:blip r:embed="rId12"/>
          <a:stretch/>
        </p:blipFill>
        <p:spPr>
          <a:xfrm>
            <a:off x="7322400" y="2631960"/>
            <a:ext cx="332280" cy="332280"/>
          </a:xfrm>
          <a:prstGeom prst="rect">
            <a:avLst/>
          </a:prstGeom>
          <a:ln>
            <a:noFill/>
          </a:ln>
        </p:spPr>
      </p:pic>
      <p:pic>
        <p:nvPicPr>
          <p:cNvPr id="1221" name="Google Shape;1384;p164" descr=""/>
          <p:cNvPicPr/>
          <p:nvPr/>
        </p:nvPicPr>
        <p:blipFill>
          <a:blip r:embed="rId13"/>
          <a:stretch/>
        </p:blipFill>
        <p:spPr>
          <a:xfrm>
            <a:off x="7331760" y="1795680"/>
            <a:ext cx="332280" cy="332280"/>
          </a:xfrm>
          <a:prstGeom prst="rect">
            <a:avLst/>
          </a:prstGeom>
          <a:ln>
            <a:noFill/>
          </a:ln>
        </p:spPr>
      </p:pic>
      <p:sp>
        <p:nvSpPr>
          <p:cNvPr id="1222" name="CustomShape 6"/>
          <p:cNvSpPr/>
          <p:nvPr/>
        </p:nvSpPr>
        <p:spPr>
          <a:xfrm>
            <a:off x="5162400" y="2889000"/>
            <a:ext cx="482400" cy="344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7"/>
          <p:cNvSpPr/>
          <p:nvPr/>
        </p:nvSpPr>
        <p:spPr>
          <a:xfrm>
            <a:off x="430560" y="1403640"/>
            <a:ext cx="4359600" cy="3220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collect: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ios_router: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show ip ospf neighbors....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show bgp summary....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show ip ospf route....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show ip bgp route....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nxos_switch: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show ip arp....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show mac address-table....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bigip: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junos: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....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linux: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....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24" name="CustomShape 8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Automating Troubleshooting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CustomShape 1"/>
          <p:cNvSpPr/>
          <p:nvPr/>
        </p:nvSpPr>
        <p:spPr>
          <a:xfrm>
            <a:off x="430560" y="1403640"/>
            <a:ext cx="4395600" cy="322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interfaces: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vtep: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nve1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source_interface: loopback0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host_reachability: yes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control: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loopback0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address: "{{ control_plane_address }}"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fabric: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Ethernet1/1-4: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Ethernet1/1-4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1226" name="Group 2"/>
          <p:cNvGrpSpPr/>
          <p:nvPr/>
        </p:nvGrpSpPr>
        <p:grpSpPr>
          <a:xfrm>
            <a:off x="6151680" y="2187360"/>
            <a:ext cx="2919600" cy="2331720"/>
            <a:chOff x="6151680" y="2187360"/>
            <a:chExt cx="2919600" cy="2331720"/>
          </a:xfrm>
        </p:grpSpPr>
        <p:pic>
          <p:nvPicPr>
            <p:cNvPr id="1227" name="Google Shape;1394;p165" descr=""/>
            <p:cNvPicPr/>
            <p:nvPr/>
          </p:nvPicPr>
          <p:blipFill>
            <a:blip r:embed="rId1"/>
            <a:stretch/>
          </p:blipFill>
          <p:spPr>
            <a:xfrm>
              <a:off x="6454440" y="2187360"/>
              <a:ext cx="2434320" cy="110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8" name="CustomShape 3"/>
            <p:cNvSpPr/>
            <p:nvPr/>
          </p:nvSpPr>
          <p:spPr>
            <a:xfrm>
              <a:off x="6882120" y="3430080"/>
              <a:ext cx="1204560" cy="60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FABRIC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229" name="Google Shape;1396;p165" descr=""/>
            <p:cNvPicPr/>
            <p:nvPr/>
          </p:nvPicPr>
          <p:blipFill>
            <a:blip r:embed="rId2"/>
            <a:stretch/>
          </p:blipFill>
          <p:spPr>
            <a:xfrm>
              <a:off x="615168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0" name="Google Shape;1397;p165" descr=""/>
            <p:cNvPicPr/>
            <p:nvPr/>
          </p:nvPicPr>
          <p:blipFill>
            <a:blip r:embed="rId3"/>
            <a:stretch/>
          </p:blipFill>
          <p:spPr>
            <a:xfrm>
              <a:off x="651708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1" name="Google Shape;1398;p165" descr=""/>
            <p:cNvPicPr/>
            <p:nvPr/>
          </p:nvPicPr>
          <p:blipFill>
            <a:blip r:embed="rId4"/>
            <a:stretch/>
          </p:blipFill>
          <p:spPr>
            <a:xfrm>
              <a:off x="688212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2" name="Google Shape;1399;p165" descr=""/>
            <p:cNvPicPr/>
            <p:nvPr/>
          </p:nvPicPr>
          <p:blipFill>
            <a:blip r:embed="rId5"/>
            <a:stretch/>
          </p:blipFill>
          <p:spPr>
            <a:xfrm>
              <a:off x="724716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3" name="Google Shape;1400;p165" descr=""/>
            <p:cNvPicPr/>
            <p:nvPr/>
          </p:nvPicPr>
          <p:blipFill>
            <a:blip r:embed="rId6"/>
            <a:stretch/>
          </p:blipFill>
          <p:spPr>
            <a:xfrm>
              <a:off x="761220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4" name="Google Shape;1401;p165" descr=""/>
            <p:cNvPicPr/>
            <p:nvPr/>
          </p:nvPicPr>
          <p:blipFill>
            <a:blip r:embed="rId7"/>
            <a:stretch/>
          </p:blipFill>
          <p:spPr>
            <a:xfrm>
              <a:off x="797724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5" name="Google Shape;1402;p165" descr=""/>
            <p:cNvPicPr/>
            <p:nvPr/>
          </p:nvPicPr>
          <p:blipFill>
            <a:blip r:embed="rId8"/>
            <a:stretch/>
          </p:blipFill>
          <p:spPr>
            <a:xfrm>
              <a:off x="834228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36" name="CustomShape 4"/>
            <p:cNvSpPr/>
            <p:nvPr/>
          </p:nvSpPr>
          <p:spPr>
            <a:xfrm flipH="1" rot="10800000">
              <a:off x="6334560" y="3820680"/>
              <a:ext cx="5464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5"/>
            <p:cNvSpPr/>
            <p:nvPr/>
          </p:nvSpPr>
          <p:spPr>
            <a:xfrm flipH="1" rot="10800000">
              <a:off x="6699240" y="3820680"/>
              <a:ext cx="1810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6"/>
            <p:cNvSpPr/>
            <p:nvPr/>
          </p:nvSpPr>
          <p:spPr>
            <a:xfrm rot="10800000">
              <a:off x="6883560" y="2422800"/>
              <a:ext cx="1810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7"/>
            <p:cNvSpPr/>
            <p:nvPr/>
          </p:nvSpPr>
          <p:spPr>
            <a:xfrm rot="10800000">
              <a:off x="6883200" y="2422800"/>
              <a:ext cx="5464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8"/>
            <p:cNvSpPr/>
            <p:nvPr/>
          </p:nvSpPr>
          <p:spPr>
            <a:xfrm flipH="1" rot="10800000">
              <a:off x="7794360" y="3820680"/>
              <a:ext cx="56556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9"/>
            <p:cNvSpPr/>
            <p:nvPr/>
          </p:nvSpPr>
          <p:spPr>
            <a:xfrm flipH="1" rot="10800000">
              <a:off x="8159400" y="3820680"/>
              <a:ext cx="20052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10"/>
            <p:cNvSpPr/>
            <p:nvPr/>
          </p:nvSpPr>
          <p:spPr>
            <a:xfrm rot="10800000">
              <a:off x="8362440" y="2422800"/>
              <a:ext cx="16236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43" name="Google Shape;1412;p165" descr=""/>
            <p:cNvPicPr/>
            <p:nvPr/>
          </p:nvPicPr>
          <p:blipFill>
            <a:blip r:embed="rId9"/>
            <a:stretch/>
          </p:blipFill>
          <p:spPr>
            <a:xfrm>
              <a:off x="8707320" y="3121200"/>
              <a:ext cx="363960" cy="171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44" name="CustomShape 11"/>
            <p:cNvSpPr/>
            <p:nvPr/>
          </p:nvSpPr>
          <p:spPr>
            <a:xfrm rot="10800000">
              <a:off x="8362440" y="2422800"/>
              <a:ext cx="52740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45" name="Group 12"/>
            <p:cNvGrpSpPr/>
            <p:nvPr/>
          </p:nvGrpSpPr>
          <p:grpSpPr>
            <a:xfrm>
              <a:off x="6699600" y="2250000"/>
              <a:ext cx="1843200" cy="172800"/>
              <a:chOff x="6699600" y="2250000"/>
              <a:chExt cx="1843200" cy="172800"/>
            </a:xfrm>
          </p:grpSpPr>
          <p:pic>
            <p:nvPicPr>
              <p:cNvPr id="1246" name="Google Shape;1404;p165" descr=""/>
              <p:cNvPicPr/>
              <p:nvPr/>
            </p:nvPicPr>
            <p:blipFill>
              <a:blip r:embed="rId10"/>
              <a:stretch/>
            </p:blipFill>
            <p:spPr>
              <a:xfrm>
                <a:off x="6699600" y="2250000"/>
                <a:ext cx="363960" cy="171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47" name="Google Shape;1409;p165" descr=""/>
              <p:cNvPicPr/>
              <p:nvPr/>
            </p:nvPicPr>
            <p:blipFill>
              <a:blip r:embed="rId11"/>
              <a:stretch/>
            </p:blipFill>
            <p:spPr>
              <a:xfrm>
                <a:off x="8178840" y="2250000"/>
                <a:ext cx="363960" cy="171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48" name="Google Shape;1415;p165" descr=""/>
              <p:cNvPicPr/>
              <p:nvPr/>
            </p:nvPicPr>
            <p:blipFill>
              <a:blip r:embed="rId12"/>
              <a:stretch/>
            </p:blipFill>
            <p:spPr>
              <a:xfrm>
                <a:off x="7210080" y="2250360"/>
                <a:ext cx="363960" cy="171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49" name="Google Shape;1416;p165" descr=""/>
              <p:cNvPicPr/>
              <p:nvPr/>
            </p:nvPicPr>
            <p:blipFill>
              <a:blip r:embed="rId13"/>
              <a:stretch/>
            </p:blipFill>
            <p:spPr>
              <a:xfrm>
                <a:off x="7700040" y="2251800"/>
                <a:ext cx="363960" cy="171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50" name="CustomShape 13"/>
            <p:cNvSpPr/>
            <p:nvPr/>
          </p:nvSpPr>
          <p:spPr>
            <a:xfrm flipH="1" rot="10800000">
              <a:off x="6333840" y="3820680"/>
              <a:ext cx="105732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14"/>
            <p:cNvSpPr/>
            <p:nvPr/>
          </p:nvSpPr>
          <p:spPr>
            <a:xfrm flipH="1" rot="10800000">
              <a:off x="6334920" y="3818520"/>
              <a:ext cx="154728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CustomShape 15"/>
            <p:cNvSpPr/>
            <p:nvPr/>
          </p:nvSpPr>
          <p:spPr>
            <a:xfrm flipH="1" rot="10800000">
              <a:off x="6699240" y="3818520"/>
              <a:ext cx="118188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CustomShape 16"/>
            <p:cNvSpPr/>
            <p:nvPr/>
          </p:nvSpPr>
          <p:spPr>
            <a:xfrm flipH="1" rot="10800000">
              <a:off x="6334560" y="3820680"/>
              <a:ext cx="20260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17"/>
            <p:cNvSpPr/>
            <p:nvPr/>
          </p:nvSpPr>
          <p:spPr>
            <a:xfrm rot="10800000">
              <a:off x="7393320" y="2422800"/>
              <a:ext cx="3636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18"/>
            <p:cNvSpPr/>
            <p:nvPr/>
          </p:nvSpPr>
          <p:spPr>
            <a:xfrm flipH="1" rot="10800000">
              <a:off x="7429320" y="3818520"/>
              <a:ext cx="45180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19"/>
            <p:cNvSpPr/>
            <p:nvPr/>
          </p:nvSpPr>
          <p:spPr>
            <a:xfrm flipH="1" rot="10800000">
              <a:off x="7429320" y="3820680"/>
              <a:ext cx="93060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20"/>
            <p:cNvSpPr/>
            <p:nvPr/>
          </p:nvSpPr>
          <p:spPr>
            <a:xfrm flipH="1" rot="10800000">
              <a:off x="7065000" y="3820680"/>
              <a:ext cx="3268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21"/>
            <p:cNvSpPr/>
            <p:nvPr/>
          </p:nvSpPr>
          <p:spPr>
            <a:xfrm flipH="1" rot="10800000">
              <a:off x="7064280" y="3818520"/>
              <a:ext cx="81684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22"/>
            <p:cNvSpPr/>
            <p:nvPr/>
          </p:nvSpPr>
          <p:spPr>
            <a:xfrm flipH="1" rot="10800000">
              <a:off x="7064640" y="3820680"/>
              <a:ext cx="129600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23"/>
            <p:cNvSpPr/>
            <p:nvPr/>
          </p:nvSpPr>
          <p:spPr>
            <a:xfrm flipH="1" rot="10800000">
              <a:off x="7794360" y="3818520"/>
              <a:ext cx="8676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24"/>
            <p:cNvSpPr/>
            <p:nvPr/>
          </p:nvSpPr>
          <p:spPr>
            <a:xfrm rot="10800000">
              <a:off x="7883640" y="2424960"/>
              <a:ext cx="27612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25"/>
            <p:cNvSpPr/>
            <p:nvPr/>
          </p:nvSpPr>
          <p:spPr>
            <a:xfrm rot="10800000">
              <a:off x="7883280" y="2424960"/>
              <a:ext cx="64152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26"/>
            <p:cNvSpPr/>
            <p:nvPr/>
          </p:nvSpPr>
          <p:spPr>
            <a:xfrm rot="10800000">
              <a:off x="7883280" y="2424600"/>
              <a:ext cx="1006560" cy="69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27"/>
            <p:cNvSpPr/>
            <p:nvPr/>
          </p:nvSpPr>
          <p:spPr>
            <a:xfrm rot="10800000">
              <a:off x="7393320" y="2422800"/>
              <a:ext cx="40140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28"/>
            <p:cNvSpPr/>
            <p:nvPr/>
          </p:nvSpPr>
          <p:spPr>
            <a:xfrm rot="10800000">
              <a:off x="6883200" y="2422440"/>
              <a:ext cx="91152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29"/>
            <p:cNvSpPr/>
            <p:nvPr/>
          </p:nvSpPr>
          <p:spPr>
            <a:xfrm rot="10800000">
              <a:off x="6883200" y="2422440"/>
              <a:ext cx="127656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30"/>
            <p:cNvSpPr/>
            <p:nvPr/>
          </p:nvSpPr>
          <p:spPr>
            <a:xfrm rot="10800000">
              <a:off x="6883200" y="2422440"/>
              <a:ext cx="164160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31"/>
            <p:cNvSpPr/>
            <p:nvPr/>
          </p:nvSpPr>
          <p:spPr>
            <a:xfrm rot="10800000">
              <a:off x="6883200" y="2422440"/>
              <a:ext cx="200664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32"/>
            <p:cNvSpPr/>
            <p:nvPr/>
          </p:nvSpPr>
          <p:spPr>
            <a:xfrm rot="10800000">
              <a:off x="7393320" y="2422440"/>
              <a:ext cx="76644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33"/>
            <p:cNvSpPr/>
            <p:nvPr/>
          </p:nvSpPr>
          <p:spPr>
            <a:xfrm rot="10800000">
              <a:off x="7393320" y="2422440"/>
              <a:ext cx="113148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34"/>
            <p:cNvSpPr/>
            <p:nvPr/>
          </p:nvSpPr>
          <p:spPr>
            <a:xfrm rot="10800000">
              <a:off x="7393320" y="2422440"/>
              <a:ext cx="1496520" cy="69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2" name="CustomShape 35"/>
          <p:cNvSpPr/>
          <p:nvPr/>
        </p:nvSpPr>
        <p:spPr>
          <a:xfrm>
            <a:off x="5162400" y="2889000"/>
            <a:ext cx="482400" cy="344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36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DC Fabric Deployment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952590AC-F7AE-4A81-BC5E-551B5CF3C855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275" name="CustomShape 2"/>
          <p:cNvSpPr/>
          <p:nvPr/>
        </p:nvSpPr>
        <p:spPr>
          <a:xfrm>
            <a:off x="464760" y="3356280"/>
            <a:ext cx="8377200" cy="1351800"/>
          </a:xfrm>
          <a:prstGeom prst="rect">
            <a:avLst/>
          </a:prstGeom>
          <a:solidFill>
            <a:srgbClr val="f2f2f2"/>
          </a:solidFill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3"/>
          <p:cNvSpPr/>
          <p:nvPr/>
        </p:nvSpPr>
        <p:spPr>
          <a:xfrm rot="5400000">
            <a:off x="432000" y="2668320"/>
            <a:ext cx="482400" cy="344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4"/>
          <p:cNvSpPr/>
          <p:nvPr/>
        </p:nvSpPr>
        <p:spPr>
          <a:xfrm rot="5400000">
            <a:off x="8015760" y="2668320"/>
            <a:ext cx="482400" cy="344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5"/>
          <p:cNvSpPr/>
          <p:nvPr/>
        </p:nvSpPr>
        <p:spPr>
          <a:xfrm>
            <a:off x="378000" y="1480320"/>
            <a:ext cx="8463600" cy="952920"/>
          </a:xfrm>
          <a:prstGeom prst="rect">
            <a:avLst/>
          </a:prstGeom>
          <a:solidFill>
            <a:srgbClr val="f2f2f2"/>
          </a:solidFill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6"/>
          <p:cNvSpPr/>
          <p:nvPr/>
        </p:nvSpPr>
        <p:spPr>
          <a:xfrm>
            <a:off x="488160" y="1562040"/>
            <a:ext cx="917640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fw_rules: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{ rule: "public", src_ip: 0.0.0.0/0, dst_ip: 192.133.160.23/32, dst_port: 32400, proto: tcp, action: allow, comment: app1 }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{ rule: "public", src_ip: 0.0.0.0/0, dst_ip: 192.133.160.23/32, dst_port: 1900, proto: udp, action: allow, comment: app2  }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{ rule: "public", src_ip: 0.0.0.0/0, dst_ip: 192.133.160.23/32, dst_port: 3005, proto: tcp, action: allow, comment: app3  }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{ rule: "public", src_ip: 0.0.0.0/0, dst_ip: 192.133.160.23/32, dst_port: 5353, proto: udp, action: allow, comment: app4  }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80" name="CustomShape 7"/>
          <p:cNvSpPr/>
          <p:nvPr/>
        </p:nvSpPr>
        <p:spPr>
          <a:xfrm>
            <a:off x="464760" y="3416760"/>
            <a:ext cx="837720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Insert ASA ACL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asa_config: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lines: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"access-list {{ item.rule }} extended {{ item.action }}{{ item.proto }}{{ item.src_ip | ipaddr('network') }}{{ item.src_ip | ipaddr('network') }}{{ item.dst_ip | ipaddr('network') }}{{ item.dst_ip | ipaddr('network') }} eq {{ item.dst_port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provider: "{{ cli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with_items: "{{ fw_rules }}"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81" name="CustomShape 8"/>
          <p:cNvSpPr/>
          <p:nvPr/>
        </p:nvSpPr>
        <p:spPr>
          <a:xfrm>
            <a:off x="4197960" y="3356280"/>
            <a:ext cx="4643640" cy="1351800"/>
          </a:xfrm>
          <a:prstGeom prst="rect">
            <a:avLst/>
          </a:prstGeom>
          <a:solidFill>
            <a:srgbClr val="f2f2f2"/>
          </a:solidFill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9"/>
          <p:cNvSpPr/>
          <p:nvPr/>
        </p:nvSpPr>
        <p:spPr>
          <a:xfrm>
            <a:off x="4240080" y="3414600"/>
            <a:ext cx="4601880" cy="12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Create security rules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panos_security_rule: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operation: "{{ item.action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rule_name: "{{ item.comment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 "{{ item.dst_port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description: "{{ item.description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source_zone: "{{ item.rule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destination_zone: "{{ item.destination_zone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action: "{{ item.action | default ('allow')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commit: "{{ item.comment | default (omit) }}"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</p:txBody>
      </p:sp>
      <p:sp>
        <p:nvSpPr>
          <p:cNvPr id="1283" name="CustomShape 10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Policy Abstraction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CustomShape 1"/>
          <p:cNvSpPr/>
          <p:nvPr/>
        </p:nvSpPr>
        <p:spPr>
          <a:xfrm>
            <a:off x="7527600" y="1253520"/>
            <a:ext cx="1301400" cy="2431800"/>
          </a:xfrm>
          <a:prstGeom prst="roundRect">
            <a:avLst>
              <a:gd name="adj" fmla="val 9818"/>
            </a:avLst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2"/>
          <p:cNvSpPr/>
          <p:nvPr/>
        </p:nvSpPr>
        <p:spPr>
          <a:xfrm>
            <a:off x="7527600" y="1253520"/>
            <a:ext cx="1301400" cy="2431800"/>
          </a:xfrm>
          <a:prstGeom prst="roundRect">
            <a:avLst>
              <a:gd name="adj" fmla="val 9818"/>
            </a:avLst>
          </a:prstGeom>
          <a:solidFill>
            <a:schemeClr val="lt1"/>
          </a:solidFill>
          <a:ln w="9360">
            <a:solidFill>
              <a:srgbClr val="f2f2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3"/>
          <p:cNvSpPr/>
          <p:nvPr/>
        </p:nvSpPr>
        <p:spPr>
          <a:xfrm>
            <a:off x="4615560" y="1268640"/>
            <a:ext cx="1301400" cy="2354400"/>
          </a:xfrm>
          <a:prstGeom prst="roundRect">
            <a:avLst>
              <a:gd name="adj" fmla="val 9818"/>
            </a:avLst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4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96A1094C-DDE6-4B5A-AC25-F3B38A9EEE61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288" name="CustomShape 5"/>
          <p:cNvSpPr/>
          <p:nvPr/>
        </p:nvSpPr>
        <p:spPr>
          <a:xfrm>
            <a:off x="4615560" y="1268640"/>
            <a:ext cx="1301400" cy="2354400"/>
          </a:xfrm>
          <a:prstGeom prst="roundRect">
            <a:avLst>
              <a:gd name="adj" fmla="val 9818"/>
            </a:avLst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6"/>
          <p:cNvSpPr/>
          <p:nvPr/>
        </p:nvSpPr>
        <p:spPr>
          <a:xfrm>
            <a:off x="355680" y="1565640"/>
            <a:ext cx="4009680" cy="28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164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Automate the creation of the VPC and network components.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Deploy the same routers, load-balancers, and firewalls that you use on-site.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Automate the entire network in a uniform way.</a:t>
            </a:r>
            <a:endParaRPr b="0" lang="en-US" sz="1400" spc="-1" strike="noStrike">
              <a:latin typeface="Arial"/>
            </a:endParaRPr>
          </a:p>
          <a:p>
            <a:pPr marL="1800" indent="-720">
              <a:lnSpc>
                <a:spcPct val="100000"/>
              </a:lnSpc>
              <a:spcBef>
                <a:spcPts val="360"/>
              </a:spcBef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290" name="Google Shape;1467;p167" descr=""/>
          <p:cNvPicPr/>
          <p:nvPr/>
        </p:nvPicPr>
        <p:blipFill>
          <a:blip r:embed="rId1"/>
          <a:stretch/>
        </p:blipFill>
        <p:spPr>
          <a:xfrm>
            <a:off x="7864920" y="734400"/>
            <a:ext cx="685080" cy="390600"/>
          </a:xfrm>
          <a:prstGeom prst="rect">
            <a:avLst/>
          </a:prstGeom>
          <a:ln>
            <a:noFill/>
          </a:ln>
        </p:spPr>
      </p:pic>
      <p:sp>
        <p:nvSpPr>
          <p:cNvPr id="1291" name="CustomShape 7"/>
          <p:cNvSpPr/>
          <p:nvPr/>
        </p:nvSpPr>
        <p:spPr>
          <a:xfrm>
            <a:off x="4605120" y="1313280"/>
            <a:ext cx="13014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1" lang="en-US" sz="1000" spc="-1" strike="noStrike">
                <a:solidFill>
                  <a:srgbClr val="555960"/>
                </a:solidFill>
                <a:latin typeface="Open Sans"/>
                <a:ea typeface="Open Sans"/>
              </a:rPr>
              <a:t>VPC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92" name="CustomShape 8"/>
          <p:cNvSpPr/>
          <p:nvPr/>
        </p:nvSpPr>
        <p:spPr>
          <a:xfrm>
            <a:off x="4681440" y="2033280"/>
            <a:ext cx="1301400" cy="2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1" lang="en-US" sz="1200" spc="-1" strike="noStrike">
                <a:solidFill>
                  <a:srgbClr val="3a81ba"/>
                </a:solidFill>
                <a:latin typeface="Open Sans"/>
                <a:ea typeface="Open Sans"/>
              </a:rPr>
              <a:t>Host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3" name="CustomShape 9"/>
          <p:cNvSpPr/>
          <p:nvPr/>
        </p:nvSpPr>
        <p:spPr>
          <a:xfrm>
            <a:off x="7537680" y="1288800"/>
            <a:ext cx="12913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1" lang="en-US" sz="1000" spc="-1" strike="noStrike">
                <a:solidFill>
                  <a:srgbClr val="555960"/>
                </a:solidFill>
                <a:latin typeface="Open Sans"/>
                <a:ea typeface="Open Sans"/>
              </a:rPr>
              <a:t>Resource Group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294" name="Google Shape;1471;p167" descr=""/>
          <p:cNvPicPr/>
          <p:nvPr/>
        </p:nvPicPr>
        <p:blipFill>
          <a:blip r:embed="rId2"/>
          <a:stretch/>
        </p:blipFill>
        <p:spPr>
          <a:xfrm>
            <a:off x="5038560" y="2868840"/>
            <a:ext cx="340560" cy="340560"/>
          </a:xfrm>
          <a:prstGeom prst="rect">
            <a:avLst/>
          </a:prstGeom>
          <a:ln>
            <a:noFill/>
          </a:ln>
        </p:spPr>
      </p:pic>
      <p:sp>
        <p:nvSpPr>
          <p:cNvPr id="1295" name="CustomShape 10"/>
          <p:cNvSpPr/>
          <p:nvPr/>
        </p:nvSpPr>
        <p:spPr>
          <a:xfrm>
            <a:off x="4914000" y="2085840"/>
            <a:ext cx="199800" cy="19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6" name="Google Shape;1473;p167" descr=""/>
          <p:cNvPicPr/>
          <p:nvPr/>
        </p:nvPicPr>
        <p:blipFill>
          <a:blip r:embed="rId3"/>
          <a:stretch/>
        </p:blipFill>
        <p:spPr>
          <a:xfrm>
            <a:off x="6267600" y="3915000"/>
            <a:ext cx="1079280" cy="673920"/>
          </a:xfrm>
          <a:prstGeom prst="rect">
            <a:avLst/>
          </a:prstGeom>
          <a:ln>
            <a:noFill/>
          </a:ln>
        </p:spPr>
      </p:pic>
      <p:pic>
        <p:nvPicPr>
          <p:cNvPr id="1297" name="Google Shape;1474;p167" descr=""/>
          <p:cNvPicPr/>
          <p:nvPr/>
        </p:nvPicPr>
        <p:blipFill>
          <a:blip r:embed="rId4"/>
          <a:stretch/>
        </p:blipFill>
        <p:spPr>
          <a:xfrm>
            <a:off x="6579720" y="4092840"/>
            <a:ext cx="340560" cy="340560"/>
          </a:xfrm>
          <a:prstGeom prst="rect">
            <a:avLst/>
          </a:prstGeom>
          <a:ln>
            <a:noFill/>
          </a:ln>
        </p:spPr>
      </p:pic>
      <p:sp>
        <p:nvSpPr>
          <p:cNvPr id="1298" name="CustomShape 11"/>
          <p:cNvSpPr/>
          <p:nvPr/>
        </p:nvSpPr>
        <p:spPr>
          <a:xfrm>
            <a:off x="7603560" y="2000160"/>
            <a:ext cx="1301400" cy="2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1" lang="en-US" sz="1200" spc="-1" strike="noStrike">
                <a:solidFill>
                  <a:srgbClr val="3a81ba"/>
                </a:solidFill>
                <a:latin typeface="Open Sans"/>
                <a:ea typeface="Open Sans"/>
              </a:rPr>
              <a:t>Host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9" name="CustomShape 12"/>
          <p:cNvSpPr/>
          <p:nvPr/>
        </p:nvSpPr>
        <p:spPr>
          <a:xfrm>
            <a:off x="7836480" y="2052720"/>
            <a:ext cx="199800" cy="19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0" name="Google Shape;1477;p167" descr=""/>
          <p:cNvPicPr/>
          <p:nvPr/>
        </p:nvPicPr>
        <p:blipFill>
          <a:blip r:embed="rId5"/>
          <a:stretch/>
        </p:blipFill>
        <p:spPr>
          <a:xfrm>
            <a:off x="4905720" y="61200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1301" name="CustomShape 13"/>
          <p:cNvSpPr/>
          <p:nvPr/>
        </p:nvSpPr>
        <p:spPr>
          <a:xfrm>
            <a:off x="5230440" y="3038760"/>
            <a:ext cx="1522800" cy="12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chemeClr val="dk2"/>
            </a:solidFill>
            <a:custDash>
              <a:ds d="1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4"/>
          <p:cNvSpPr/>
          <p:nvPr/>
        </p:nvSpPr>
        <p:spPr>
          <a:xfrm flipH="1">
            <a:off x="6769080" y="3111840"/>
            <a:ext cx="1355400" cy="11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chemeClr val="dk2"/>
            </a:solidFill>
            <a:custDash>
              <a:ds d="1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5"/>
          <p:cNvSpPr/>
          <p:nvPr/>
        </p:nvSpPr>
        <p:spPr>
          <a:xfrm>
            <a:off x="5380200" y="3039840"/>
            <a:ext cx="257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chemeClr val="dk2"/>
            </a:solidFill>
            <a:custDash>
              <a:ds d="1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4" name="Google Shape;1481;p167" descr=""/>
          <p:cNvPicPr/>
          <p:nvPr/>
        </p:nvPicPr>
        <p:blipFill>
          <a:blip r:embed="rId6"/>
          <a:stretch/>
        </p:blipFill>
        <p:spPr>
          <a:xfrm>
            <a:off x="7961040" y="2868840"/>
            <a:ext cx="340560" cy="340560"/>
          </a:xfrm>
          <a:prstGeom prst="rect">
            <a:avLst/>
          </a:prstGeom>
          <a:ln>
            <a:noFill/>
          </a:ln>
        </p:spPr>
      </p:pic>
      <p:sp>
        <p:nvSpPr>
          <p:cNvPr id="1305" name="CustomShape 16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Hybrid Cloud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3F3BF9B9-9EFE-4587-9C53-646720ADD07D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307" name="Google Shape;1489;p168" descr=""/>
          <p:cNvPicPr/>
          <p:nvPr/>
        </p:nvPicPr>
        <p:blipFill>
          <a:blip r:embed="rId1"/>
          <a:stretch/>
        </p:blipFill>
        <p:spPr>
          <a:xfrm>
            <a:off x="6823800" y="3756960"/>
            <a:ext cx="523800" cy="468000"/>
          </a:xfrm>
          <a:prstGeom prst="rect">
            <a:avLst/>
          </a:prstGeom>
          <a:ln>
            <a:noFill/>
          </a:ln>
        </p:spPr>
      </p:pic>
      <p:sp>
        <p:nvSpPr>
          <p:cNvPr id="1308" name="CustomShape 2"/>
          <p:cNvSpPr/>
          <p:nvPr/>
        </p:nvSpPr>
        <p:spPr>
          <a:xfrm>
            <a:off x="6536520" y="4226040"/>
            <a:ext cx="10990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717680"/>
                </a:solidFill>
                <a:latin typeface="Open Sans"/>
                <a:ea typeface="Open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09" name="Google Shape;1491;p168" descr=""/>
          <p:cNvPicPr/>
          <p:nvPr/>
        </p:nvPicPr>
        <p:blipFill>
          <a:blip r:embed="rId2"/>
          <a:stretch/>
        </p:blipFill>
        <p:spPr>
          <a:xfrm>
            <a:off x="6402600" y="2129760"/>
            <a:ext cx="1366920" cy="691920"/>
          </a:xfrm>
          <a:prstGeom prst="rect">
            <a:avLst/>
          </a:prstGeom>
          <a:ln>
            <a:noFill/>
          </a:ln>
        </p:spPr>
      </p:pic>
      <p:sp>
        <p:nvSpPr>
          <p:cNvPr id="1310" name="CustomShape 3"/>
          <p:cNvSpPr/>
          <p:nvPr/>
        </p:nvSpPr>
        <p:spPr>
          <a:xfrm rot="5400000">
            <a:off x="6577920" y="1623600"/>
            <a:ext cx="634680" cy="27072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52aaac"/>
          </a:solidFill>
          <a:ln w="9360">
            <a:solidFill>
              <a:srgbClr val="47aea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311" name="Google Shape;1493;p168" descr=""/>
          <p:cNvPicPr/>
          <p:nvPr/>
        </p:nvPicPr>
        <p:blipFill>
          <a:blip r:embed="rId3"/>
          <a:stretch/>
        </p:blipFill>
        <p:spPr>
          <a:xfrm>
            <a:off x="6355800" y="969480"/>
            <a:ext cx="1460520" cy="303840"/>
          </a:xfrm>
          <a:prstGeom prst="rect">
            <a:avLst/>
          </a:prstGeom>
          <a:ln>
            <a:noFill/>
          </a:ln>
        </p:spPr>
      </p:pic>
      <p:sp>
        <p:nvSpPr>
          <p:cNvPr id="1312" name="CustomShape 4"/>
          <p:cNvSpPr/>
          <p:nvPr/>
        </p:nvSpPr>
        <p:spPr>
          <a:xfrm rot="5400000">
            <a:off x="6769440" y="3057120"/>
            <a:ext cx="634680" cy="27072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52aaac"/>
          </a:solidFill>
          <a:ln w="9360">
            <a:solidFill>
              <a:srgbClr val="47aea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3" name="CustomShape 5"/>
          <p:cNvSpPr/>
          <p:nvPr/>
        </p:nvSpPr>
        <p:spPr>
          <a:xfrm>
            <a:off x="355680" y="1565640"/>
            <a:ext cx="4009680" cy="28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164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Customer makes request from the service catalog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Request goes through approval process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Service catalog calls Tower API to fulfill request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 updates ticket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4" name="CustomShape 6"/>
          <p:cNvSpPr/>
          <p:nvPr/>
        </p:nvSpPr>
        <p:spPr>
          <a:xfrm rot="16200000">
            <a:off x="7040160" y="1624680"/>
            <a:ext cx="634680" cy="27072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52aaac"/>
          </a:solidFill>
          <a:ln w="9360">
            <a:solidFill>
              <a:srgbClr val="47aea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5" name="CustomShape 7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Workflow Automation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488160" y="984600"/>
            <a:ext cx="12290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15000"/>
              </a:lnSpc>
            </a:pPr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CLOUD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1844640" y="913320"/>
            <a:ext cx="360" cy="359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3"/>
          <p:cNvSpPr/>
          <p:nvPr/>
        </p:nvSpPr>
        <p:spPr>
          <a:xfrm>
            <a:off x="3600720" y="913320"/>
            <a:ext cx="360" cy="359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"/>
          <p:cNvSpPr/>
          <p:nvPr/>
        </p:nvSpPr>
        <p:spPr>
          <a:xfrm>
            <a:off x="5356440" y="913320"/>
            <a:ext cx="360" cy="359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5"/>
          <p:cNvSpPr/>
          <p:nvPr/>
        </p:nvSpPr>
        <p:spPr>
          <a:xfrm>
            <a:off x="7112520" y="913320"/>
            <a:ext cx="360" cy="359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6"/>
          <p:cNvSpPr/>
          <p:nvPr/>
        </p:nvSpPr>
        <p:spPr>
          <a:xfrm>
            <a:off x="488160" y="1289880"/>
            <a:ext cx="1229040" cy="29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AWS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Azure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CenturyLink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CloudScale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Digital Ocean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Docker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Google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Linode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OpenStack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Rackspace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47" name="CustomShape 7"/>
          <p:cNvSpPr/>
          <p:nvPr/>
        </p:nvSpPr>
        <p:spPr>
          <a:xfrm>
            <a:off x="3840840" y="984600"/>
            <a:ext cx="12290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15000"/>
              </a:lnSpc>
            </a:pP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WINDOWS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48" name="CustomShape 8"/>
          <p:cNvSpPr/>
          <p:nvPr/>
        </p:nvSpPr>
        <p:spPr>
          <a:xfrm>
            <a:off x="3840840" y="1289880"/>
            <a:ext cx="1229040" cy="29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ACLs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Files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Commands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Packages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IIS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Regedits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Shell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Shares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Services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DSC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Users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Domains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2088360" y="1067400"/>
            <a:ext cx="12290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15000"/>
              </a:lnSpc>
            </a:pPr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VIRT AND</a:t>
            </a: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CONTAINER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50" name="CustomShape 10"/>
          <p:cNvSpPr/>
          <p:nvPr/>
        </p:nvSpPr>
        <p:spPr>
          <a:xfrm>
            <a:off x="2088360" y="1289880"/>
            <a:ext cx="1229040" cy="29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Docker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VMware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RHEV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OpenStack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OpenShift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Atomic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CloudStack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651" name="CustomShape 11"/>
          <p:cNvSpPr/>
          <p:nvPr/>
        </p:nvSpPr>
        <p:spPr>
          <a:xfrm>
            <a:off x="5593680" y="984600"/>
            <a:ext cx="12290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15000"/>
              </a:lnSpc>
            </a:pP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NETWORK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52" name="CustomShape 12"/>
          <p:cNvSpPr/>
          <p:nvPr/>
        </p:nvSpPr>
        <p:spPr>
          <a:xfrm>
            <a:off x="5593680" y="1289880"/>
            <a:ext cx="1229040" cy="29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Arista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A10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Cumulus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Big Switch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Cisco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Cumulus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Dell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F5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Juniper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Palo Alto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OpenSwitch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653" name="CustomShape 13"/>
          <p:cNvSpPr/>
          <p:nvPr/>
        </p:nvSpPr>
        <p:spPr>
          <a:xfrm>
            <a:off x="7422480" y="984600"/>
            <a:ext cx="12290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15000"/>
              </a:lnSpc>
            </a:pP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NOTIFY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54" name="CustomShape 14"/>
          <p:cNvSpPr/>
          <p:nvPr/>
        </p:nvSpPr>
        <p:spPr>
          <a:xfrm>
            <a:off x="7422480" y="1289880"/>
            <a:ext cx="1229040" cy="29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HipChat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IRC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Jabber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Email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RocketChat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Sendgrid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Slack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Twilio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655" name="CustomShape 15"/>
          <p:cNvSpPr/>
          <p:nvPr/>
        </p:nvSpPr>
        <p:spPr>
          <a:xfrm>
            <a:off x="349560" y="117720"/>
            <a:ext cx="628776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SHIPS WITH OVER 2000 MODULES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DA2FAB1E-234E-4E8F-8474-AD874B680D8C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317" name="Google Shape;1504;p169" descr=""/>
          <p:cNvPicPr/>
          <p:nvPr/>
        </p:nvPicPr>
        <p:blipFill>
          <a:blip r:embed="rId1"/>
          <a:stretch/>
        </p:blipFill>
        <p:spPr>
          <a:xfrm>
            <a:off x="6823800" y="3756960"/>
            <a:ext cx="523800" cy="468000"/>
          </a:xfrm>
          <a:prstGeom prst="rect">
            <a:avLst/>
          </a:prstGeom>
          <a:ln>
            <a:noFill/>
          </a:ln>
        </p:spPr>
      </p:pic>
      <p:sp>
        <p:nvSpPr>
          <p:cNvPr id="1318" name="CustomShape 2"/>
          <p:cNvSpPr/>
          <p:nvPr/>
        </p:nvSpPr>
        <p:spPr>
          <a:xfrm>
            <a:off x="6536520" y="4226040"/>
            <a:ext cx="10990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717680"/>
                </a:solidFill>
                <a:latin typeface="Open Sans"/>
                <a:ea typeface="Open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19" name="Google Shape;1506;p169" descr=""/>
          <p:cNvPicPr/>
          <p:nvPr/>
        </p:nvPicPr>
        <p:blipFill>
          <a:blip r:embed="rId2"/>
          <a:stretch/>
        </p:blipFill>
        <p:spPr>
          <a:xfrm>
            <a:off x="6402600" y="2129760"/>
            <a:ext cx="1366920" cy="691920"/>
          </a:xfrm>
          <a:prstGeom prst="rect">
            <a:avLst/>
          </a:prstGeom>
          <a:ln>
            <a:noFill/>
          </a:ln>
        </p:spPr>
      </p:pic>
      <p:sp>
        <p:nvSpPr>
          <p:cNvPr id="1320" name="CustomShape 3"/>
          <p:cNvSpPr/>
          <p:nvPr/>
        </p:nvSpPr>
        <p:spPr>
          <a:xfrm rot="5400000">
            <a:off x="6769440" y="1623600"/>
            <a:ext cx="634680" cy="27072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52aaac"/>
          </a:solidFill>
          <a:ln w="9360">
            <a:solidFill>
              <a:srgbClr val="47aea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1" name="CustomShape 4"/>
          <p:cNvSpPr/>
          <p:nvPr/>
        </p:nvSpPr>
        <p:spPr>
          <a:xfrm rot="5400000">
            <a:off x="6769440" y="3057120"/>
            <a:ext cx="634680" cy="27072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52aaac"/>
          </a:solidFill>
          <a:ln w="9360">
            <a:solidFill>
              <a:srgbClr val="47aea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322" name="Google Shape;1509;p169" descr=""/>
          <p:cNvPicPr/>
          <p:nvPr/>
        </p:nvPicPr>
        <p:blipFill>
          <a:blip r:embed="rId3"/>
          <a:stretch/>
        </p:blipFill>
        <p:spPr>
          <a:xfrm>
            <a:off x="7770600" y="1134720"/>
            <a:ext cx="423360" cy="475200"/>
          </a:xfrm>
          <a:prstGeom prst="rect">
            <a:avLst/>
          </a:prstGeom>
          <a:ln>
            <a:noFill/>
          </a:ln>
        </p:spPr>
      </p:pic>
      <p:pic>
        <p:nvPicPr>
          <p:cNvPr id="1323" name="Google Shape;1510;p169" descr=""/>
          <p:cNvPicPr/>
          <p:nvPr/>
        </p:nvPicPr>
        <p:blipFill>
          <a:blip r:embed="rId4"/>
          <a:stretch/>
        </p:blipFill>
        <p:spPr>
          <a:xfrm>
            <a:off x="6322680" y="671040"/>
            <a:ext cx="1526400" cy="354960"/>
          </a:xfrm>
          <a:prstGeom prst="rect">
            <a:avLst/>
          </a:prstGeom>
          <a:ln>
            <a:noFill/>
          </a:ln>
        </p:spPr>
      </p:pic>
      <p:sp>
        <p:nvSpPr>
          <p:cNvPr id="1324" name="CustomShape 5"/>
          <p:cNvSpPr/>
          <p:nvPr/>
        </p:nvSpPr>
        <p:spPr>
          <a:xfrm rot="7199400">
            <a:off x="5942880" y="3030120"/>
            <a:ext cx="634680" cy="270720"/>
          </a:xfrm>
          <a:prstGeom prst="rightArrow">
            <a:avLst>
              <a:gd name="adj1" fmla="val 50000"/>
              <a:gd name="adj2" fmla="val 49115"/>
            </a:avLst>
          </a:prstGeom>
          <a:solidFill>
            <a:srgbClr val="52aaac"/>
          </a:solidFill>
          <a:ln w="9360">
            <a:solidFill>
              <a:srgbClr val="47aea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325" name="Group 6"/>
          <p:cNvGrpSpPr/>
          <p:nvPr/>
        </p:nvGrpSpPr>
        <p:grpSpPr>
          <a:xfrm>
            <a:off x="5568480" y="3612240"/>
            <a:ext cx="524520" cy="479880"/>
            <a:chOff x="5568480" y="3612240"/>
            <a:chExt cx="524520" cy="479880"/>
          </a:xfrm>
        </p:grpSpPr>
        <p:pic>
          <p:nvPicPr>
            <p:cNvPr id="1326" name="Google Shape;1513;p169" descr=""/>
            <p:cNvPicPr/>
            <p:nvPr/>
          </p:nvPicPr>
          <p:blipFill>
            <a:blip r:embed="rId5"/>
            <a:stretch/>
          </p:blipFill>
          <p:spPr>
            <a:xfrm>
              <a:off x="5568480" y="3612240"/>
              <a:ext cx="294480" cy="455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7" name="Google Shape;1514;p169" descr=""/>
            <p:cNvPicPr/>
            <p:nvPr/>
          </p:nvPicPr>
          <p:blipFill>
            <a:blip r:embed="rId6"/>
            <a:stretch/>
          </p:blipFill>
          <p:spPr>
            <a:xfrm>
              <a:off x="5798520" y="3622680"/>
              <a:ext cx="294480" cy="455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8" name="Google Shape;1515;p169" descr=""/>
            <p:cNvPicPr/>
            <p:nvPr/>
          </p:nvPicPr>
          <p:blipFill>
            <a:blip r:embed="rId7"/>
            <a:stretch/>
          </p:blipFill>
          <p:spPr>
            <a:xfrm>
              <a:off x="5683680" y="3636360"/>
              <a:ext cx="294480" cy="455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29" name="CustomShape 7"/>
          <p:cNvSpPr/>
          <p:nvPr/>
        </p:nvSpPr>
        <p:spPr>
          <a:xfrm>
            <a:off x="7349040" y="2936520"/>
            <a:ext cx="110412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Collect Data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30" name="CustomShape 8"/>
          <p:cNvSpPr/>
          <p:nvPr/>
        </p:nvSpPr>
        <p:spPr>
          <a:xfrm>
            <a:off x="4734720" y="2711520"/>
            <a:ext cx="15868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Send Notification/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555960"/>
                </a:solidFill>
                <a:latin typeface="Overpass"/>
                <a:ea typeface="Overpass"/>
              </a:rPr>
              <a:t>Open Ticket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31" name="CustomShape 9"/>
          <p:cNvSpPr/>
          <p:nvPr/>
        </p:nvSpPr>
        <p:spPr>
          <a:xfrm>
            <a:off x="355680" y="1565640"/>
            <a:ext cx="4009680" cy="28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3164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Monitoring/Logging Platform detects event and calls the Ansible Tower API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 runs a playbook to collect event-specific information</a:t>
            </a: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Overpass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Ansible Tower runs a playbook to open a support ticket and/or notify Tier 2 support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2" name="CustomShape 10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Tier 1 Support Automation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ustomShape 1"/>
          <p:cNvSpPr/>
          <p:nvPr/>
        </p:nvSpPr>
        <p:spPr>
          <a:xfrm>
            <a:off x="388080" y="1364040"/>
            <a:ext cx="8064720" cy="33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ping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copy -a "src=/etc/yum.conf dest=/tmp/yum.conf" -u devops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fetch -a "src=/etc/yum.conf dest=/tmp/yum.conf" -u devops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file -a "dest=/etc/yum.conf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yum -a “name=apache state=present” -u devops -b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https://github.com/network-automation/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https://youtu.be/JhQqHoXvZP0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388080" y="97200"/>
            <a:ext cx="5164200" cy="16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Demos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CustomShape 1"/>
          <p:cNvSpPr/>
          <p:nvPr/>
        </p:nvSpPr>
        <p:spPr>
          <a:xfrm>
            <a:off x="388080" y="1364040"/>
            <a:ext cx="8064720" cy="33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ping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copy -a "src=/etc/yum.conf dest=/tmp/yum.conf" -u devops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fetch -a "src=/etc/yum.conf dest=/tmp/yum.conf" -u devops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file -a "dest=/etc/yum.conf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servers -m yum -a “name=apache state=present” -u devops -b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https://github.com/network-automation/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ansible-doc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https://youtu.be/JhQqHoXvZP0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6" name="CustomShape 2"/>
          <p:cNvSpPr/>
          <p:nvPr/>
        </p:nvSpPr>
        <p:spPr>
          <a:xfrm>
            <a:off x="388080" y="97200"/>
            <a:ext cx="5164200" cy="16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ad-hoc commands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388080" y="1364040"/>
            <a:ext cx="8064720" cy="33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Start the virtual machines in KVM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Begin a workflow in Azure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8" name="CustomShape 2"/>
          <p:cNvSpPr/>
          <p:nvPr/>
        </p:nvSpPr>
        <p:spPr>
          <a:xfrm>
            <a:off x="388080" y="97200"/>
            <a:ext cx="6356160" cy="16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Virtualization Management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CustomShape 1"/>
          <p:cNvSpPr/>
          <p:nvPr/>
        </p:nvSpPr>
        <p:spPr>
          <a:xfrm>
            <a:off x="388080" y="1364040"/>
            <a:ext cx="8064720" cy="33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Working through Logical Volume Management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Firewalls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Password updates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Log Files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https://youtu.be/JhQqHoXvZP0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0" name="CustomShape 2"/>
          <p:cNvSpPr/>
          <p:nvPr/>
        </p:nvSpPr>
        <p:spPr>
          <a:xfrm>
            <a:off x="388080" y="97200"/>
            <a:ext cx="5164200" cy="16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Linux Host Modifications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341" name="CustomShape 3"/>
          <p:cNvSpPr/>
          <p:nvPr/>
        </p:nvSpPr>
        <p:spPr>
          <a:xfrm>
            <a:off x="0" y="0"/>
            <a:ext cx="6090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CustomShape 1"/>
          <p:cNvSpPr/>
          <p:nvPr/>
        </p:nvSpPr>
        <p:spPr>
          <a:xfrm>
            <a:off x="388080" y="1364040"/>
            <a:ext cx="8064720" cy="24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Network Automation Workshop Environment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Linux Automation Workshop Environment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https://asciinema.org/a/xQGRO6xvTlKiInTeqSx2ZKxho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3" name="CustomShape 2"/>
          <p:cNvSpPr/>
          <p:nvPr/>
        </p:nvSpPr>
        <p:spPr>
          <a:xfrm>
            <a:off x="388080" y="97200"/>
            <a:ext cx="5164200" cy="16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Learning Environments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344" name="CustomShape 3"/>
          <p:cNvSpPr/>
          <p:nvPr/>
        </p:nvSpPr>
        <p:spPr>
          <a:xfrm>
            <a:off x="201600" y="4628880"/>
            <a:ext cx="520344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https://youtu.be/JhQqHoXvZP0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CustomShape 1"/>
          <p:cNvSpPr/>
          <p:nvPr/>
        </p:nvSpPr>
        <p:spPr>
          <a:xfrm>
            <a:off x="783360" y="1540440"/>
            <a:ext cx="650556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Have you used Ansible already?  </a:t>
            </a:r>
            <a:br/>
            <a:r>
              <a:rPr b="0" i="1" lang="en-US" sz="1400" spc="-1" strike="noStrike">
                <a:solidFill>
                  <a:srgbClr val="efefef"/>
                </a:solidFill>
                <a:latin typeface="Open Sans"/>
                <a:ea typeface="Open Sans"/>
              </a:rPr>
              <a:t>Try Tower for free:</a:t>
            </a:r>
            <a:r>
              <a:rPr b="0" lang="en-US" sz="1400" spc="-1" strike="noStrike">
                <a:solidFill>
                  <a:srgbClr val="efefef"/>
                </a:solidFill>
                <a:latin typeface="Open Sans"/>
                <a:ea typeface="Open Sans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1"/>
              </a:rPr>
              <a:t>ansible.com/tower-trial</a:t>
            </a:r>
            <a:br/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Would you like to learn Ansible?  </a:t>
            </a:r>
            <a:br/>
            <a:r>
              <a:rPr b="0" i="1" lang="en-US" sz="1400" spc="-1" strike="noStrike">
                <a:solidFill>
                  <a:srgbClr val="efefef"/>
                </a:solidFill>
                <a:latin typeface="Open Sans"/>
                <a:ea typeface="Open Sans"/>
              </a:rPr>
              <a:t>It’s easy to get started: </a:t>
            </a:r>
            <a:r>
              <a:rPr b="1" lang="en-US" sz="14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2"/>
              </a:rPr>
              <a:t>ansible.com/get-started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br/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Want to learn more?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i="1" lang="en-US" sz="1400" spc="-1" strike="noStrike">
                <a:solidFill>
                  <a:srgbClr val="efefef"/>
                </a:solidFill>
                <a:latin typeface="Open Sans"/>
                <a:ea typeface="Open Sans"/>
              </a:rPr>
              <a:t>Videos, webinars, case studies, whitepapers:</a:t>
            </a:r>
            <a:r>
              <a:rPr b="0" lang="en-US" sz="1400" spc="-1" strike="noStrike">
                <a:solidFill>
                  <a:srgbClr val="efefef"/>
                </a:solidFill>
                <a:latin typeface="Open Sans"/>
                <a:ea typeface="Open Sans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3"/>
              </a:rPr>
              <a:t>ansible.com/resources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346" name="CustomShape 2"/>
          <p:cNvSpPr/>
          <p:nvPr/>
        </p:nvSpPr>
        <p:spPr>
          <a:xfrm>
            <a:off x="783360" y="675000"/>
            <a:ext cx="5473800" cy="5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GETTING STARTED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47" name="CustomShape 3"/>
          <p:cNvSpPr/>
          <p:nvPr/>
        </p:nvSpPr>
        <p:spPr>
          <a:xfrm>
            <a:off x="851040" y="3296880"/>
            <a:ext cx="82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2f2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4"/>
          <p:cNvSpPr/>
          <p:nvPr/>
        </p:nvSpPr>
        <p:spPr>
          <a:xfrm>
            <a:off x="851040" y="2306160"/>
            <a:ext cx="82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2f2f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CustomShape 1"/>
          <p:cNvSpPr/>
          <p:nvPr/>
        </p:nvSpPr>
        <p:spPr>
          <a:xfrm>
            <a:off x="744120" y="533880"/>
            <a:ext cx="770868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Training Resources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50" name="CustomShape 2"/>
          <p:cNvSpPr/>
          <p:nvPr/>
        </p:nvSpPr>
        <p:spPr>
          <a:xfrm>
            <a:off x="590400" y="1546560"/>
            <a:ext cx="8215560" cy="32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Ansible Networking Automation HQ: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DO-407 Automation with Ansible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DO-409 Automation with Ansible II, Ansible Tower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DO-457 Ansible for Network Automation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570;p177" descr=""/>
          <p:cNvPicPr/>
          <p:nvPr/>
        </p:nvPicPr>
        <p:blipFill>
          <a:blip r:embed="rId1"/>
          <a:stretch/>
        </p:blipFill>
        <p:spPr>
          <a:xfrm>
            <a:off x="2535480" y="152280"/>
            <a:ext cx="5410080" cy="4837680"/>
          </a:xfrm>
          <a:prstGeom prst="rect">
            <a:avLst/>
          </a:prstGeom>
          <a:ln>
            <a:noFill/>
          </a:ln>
        </p:spPr>
      </p:pic>
      <p:sp>
        <p:nvSpPr>
          <p:cNvPr id="1352" name="CustomShape 1"/>
          <p:cNvSpPr/>
          <p:nvPr/>
        </p:nvSpPr>
        <p:spPr>
          <a:xfrm>
            <a:off x="86400" y="1105200"/>
            <a:ext cx="2522160" cy="16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BrightTALK Sessions, Nov 14 2018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ustomShape 1"/>
          <p:cNvSpPr/>
          <p:nvPr/>
        </p:nvSpPr>
        <p:spPr>
          <a:xfrm>
            <a:off x="744120" y="533880"/>
            <a:ext cx="770868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Additional Learning Resources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54" name="CustomShape 2"/>
          <p:cNvSpPr/>
          <p:nvPr/>
        </p:nvSpPr>
        <p:spPr>
          <a:xfrm>
            <a:off x="590400" y="1546560"/>
            <a:ext cx="8215560" cy="32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Networking Automation HQ: 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1"/>
              </a:rPr>
              <a:t>https://github.com/network-automation/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AWS Demo Environment provisioning: 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2"/>
              </a:rPr>
              <a:t>https://github.com/network-automation/linklight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Galaxy, roles for downloading: 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3"/>
              </a:rPr>
              <a:t>https://galaxy.ansible.com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Official” Great sample playbooks for best practices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4"/>
              </a:rPr>
              <a:t>https://github.com/ansible/ansible-examples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Ansible Security Project: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5"/>
              </a:rPr>
              <a:t>https://github.com/ansible/ansible-lockdown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85;p134" descr=""/>
          <p:cNvPicPr/>
          <p:nvPr/>
        </p:nvPicPr>
        <p:blipFill>
          <a:blip r:embed="rId1"/>
          <a:stretch/>
        </p:blipFill>
        <p:spPr>
          <a:xfrm>
            <a:off x="4306320" y="751320"/>
            <a:ext cx="4836960" cy="4015800"/>
          </a:xfrm>
          <a:prstGeom prst="rect">
            <a:avLst/>
          </a:prstGeom>
          <a:ln>
            <a:noFill/>
          </a:ln>
        </p:spPr>
      </p:pic>
      <p:sp>
        <p:nvSpPr>
          <p:cNvPr id="657" name="CustomShape 1"/>
          <p:cNvSpPr/>
          <p:nvPr/>
        </p:nvSpPr>
        <p:spPr>
          <a:xfrm>
            <a:off x="349560" y="117720"/>
            <a:ext cx="39938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WHAT IS ANSIBLE AUTOMATION?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349560" y="1063800"/>
            <a:ext cx="4651560" cy="40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Ansible Engine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is a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simple tool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that allows engineers, administrators, and operators to automate activities they are responsible for today. It is a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workforce multiplier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Ansible Tower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is an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enterprise framework 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for controlling, securing, managing and extending your Ansible Automation with a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UI and RESTful API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. It is an </a:t>
            </a: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automation platform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Ansible Automation</a:t>
            </a: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 provides the glue needed to bridge together all layers of an enterprise architecture.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>
            <a:off x="765720" y="1956960"/>
            <a:ext cx="7050960" cy="22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1"/>
              </a:rPr>
              <a:t>https://www.tutorialspoint.com/ansible/ansible_ad_hoc_commands.htm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Sam Doran: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https://github.com/samdoran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571680" y="663120"/>
            <a:ext cx="540144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Credits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CustomShape 1"/>
          <p:cNvSpPr/>
          <p:nvPr/>
        </p:nvSpPr>
        <p:spPr>
          <a:xfrm>
            <a:off x="0" y="1695600"/>
            <a:ext cx="9142920" cy="8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Open Sans"/>
                <a:ea typeface="Open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92;p135" descr=""/>
          <p:cNvPicPr/>
          <p:nvPr/>
        </p:nvPicPr>
        <p:blipFill>
          <a:blip r:embed="rId1"/>
          <a:stretch/>
        </p:blipFill>
        <p:spPr>
          <a:xfrm>
            <a:off x="-8280" y="0"/>
            <a:ext cx="9142920" cy="5142600"/>
          </a:xfrm>
          <a:prstGeom prst="rect">
            <a:avLst/>
          </a:prstGeom>
          <a:ln>
            <a:noFill/>
          </a:ln>
        </p:spPr>
      </p:pic>
      <p:pic>
        <p:nvPicPr>
          <p:cNvPr id="660" name="Google Shape;693;p135" descr=""/>
          <p:cNvPicPr/>
          <p:nvPr/>
        </p:nvPicPr>
        <p:blipFill>
          <a:blip r:embed="rId2"/>
          <a:stretch/>
        </p:blipFill>
        <p:spPr>
          <a:xfrm>
            <a:off x="3503160" y="357840"/>
            <a:ext cx="2136960" cy="640440"/>
          </a:xfrm>
          <a:prstGeom prst="rect">
            <a:avLst/>
          </a:prstGeom>
          <a:ln>
            <a:noFill/>
          </a:ln>
        </p:spPr>
      </p:pic>
      <p:sp>
        <p:nvSpPr>
          <p:cNvPr id="661" name="CustomShape 1"/>
          <p:cNvSpPr/>
          <p:nvPr/>
        </p:nvSpPr>
        <p:spPr>
          <a:xfrm>
            <a:off x="2195640" y="1256040"/>
            <a:ext cx="4735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RED HAT ANSIBLE TOWER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2195640" y="2738160"/>
            <a:ext cx="4735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RED HAT ANSIBLE ENGINE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2195640" y="1523160"/>
            <a:ext cx="4735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Scale + operationalize your automation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4" name="CustomShape 4"/>
          <p:cNvSpPr/>
          <p:nvPr/>
        </p:nvSpPr>
        <p:spPr>
          <a:xfrm>
            <a:off x="2195640" y="3001320"/>
            <a:ext cx="4735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Support for your Ansible automation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5" name="CustomShape 5"/>
          <p:cNvSpPr/>
          <p:nvPr/>
        </p:nvSpPr>
        <p:spPr>
          <a:xfrm>
            <a:off x="2534400" y="2010600"/>
            <a:ext cx="1261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CONTROL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6" name="CustomShape 6"/>
          <p:cNvSpPr/>
          <p:nvPr/>
        </p:nvSpPr>
        <p:spPr>
          <a:xfrm>
            <a:off x="3875400" y="2010600"/>
            <a:ext cx="131868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KNOWLEDGE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7" name="CustomShape 7"/>
          <p:cNvSpPr/>
          <p:nvPr/>
        </p:nvSpPr>
        <p:spPr>
          <a:xfrm>
            <a:off x="5322960" y="2010600"/>
            <a:ext cx="131868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DELEGATION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8" name="CustomShape 8"/>
          <p:cNvSpPr/>
          <p:nvPr/>
        </p:nvSpPr>
        <p:spPr>
          <a:xfrm>
            <a:off x="2505600" y="3544560"/>
            <a:ext cx="12614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SIMPLE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9" name="CustomShape 9"/>
          <p:cNvSpPr/>
          <p:nvPr/>
        </p:nvSpPr>
        <p:spPr>
          <a:xfrm>
            <a:off x="3846600" y="3544560"/>
            <a:ext cx="131868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POWERFUL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70" name="CustomShape 10"/>
          <p:cNvSpPr/>
          <p:nvPr/>
        </p:nvSpPr>
        <p:spPr>
          <a:xfrm>
            <a:off x="5322960" y="3544560"/>
            <a:ext cx="131868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AGENTLESS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71" name="CustomShape 11"/>
          <p:cNvSpPr/>
          <p:nvPr/>
        </p:nvSpPr>
        <p:spPr>
          <a:xfrm>
            <a:off x="1700280" y="4372920"/>
            <a:ext cx="574272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latin typeface="Open Sans"/>
                <a:ea typeface="Open Sans"/>
              </a:rPr>
              <a:t>FUELED BY AN INNOVATIVE </a:t>
            </a:r>
            <a:r>
              <a:rPr b="1" lang="en-US" sz="1200" spc="-1" strike="noStrike">
                <a:solidFill>
                  <a:srgbClr val="434343"/>
                </a:solidFill>
                <a:latin typeface="Open Sans"/>
                <a:ea typeface="Open Sans"/>
              </a:rPr>
              <a:t>OPEN SOURCE</a:t>
            </a:r>
            <a:r>
              <a:rPr b="0" lang="en-US" sz="1200" spc="-1" strike="noStrike">
                <a:solidFill>
                  <a:srgbClr val="434343"/>
                </a:solidFill>
                <a:latin typeface="Open Sans"/>
                <a:ea typeface="Open Sans"/>
              </a:rPr>
              <a:t> COMMUNITY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roup 1"/>
          <p:cNvGrpSpPr/>
          <p:nvPr/>
        </p:nvGrpSpPr>
        <p:grpSpPr>
          <a:xfrm>
            <a:off x="517320" y="889200"/>
            <a:ext cx="5883840" cy="3483000"/>
            <a:chOff x="517320" y="889200"/>
            <a:chExt cx="5883840" cy="3483000"/>
          </a:xfrm>
        </p:grpSpPr>
        <p:pic>
          <p:nvPicPr>
            <p:cNvPr id="673" name="Google Shape;710;p136" descr=""/>
            <p:cNvPicPr/>
            <p:nvPr/>
          </p:nvPicPr>
          <p:blipFill>
            <a:blip r:embed="rId1"/>
            <a:stretch/>
          </p:blipFill>
          <p:spPr>
            <a:xfrm>
              <a:off x="4757040" y="9990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4" name="CustomShape 2"/>
            <p:cNvSpPr/>
            <p:nvPr/>
          </p:nvSpPr>
          <p:spPr>
            <a:xfrm>
              <a:off x="2207160" y="2098440"/>
              <a:ext cx="2538360" cy="209268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3"/>
            <p:cNvSpPr/>
            <p:nvPr/>
          </p:nvSpPr>
          <p:spPr>
            <a:xfrm>
              <a:off x="2207160" y="2098440"/>
              <a:ext cx="2538360" cy="30348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4"/>
            <p:cNvSpPr/>
            <p:nvPr/>
          </p:nvSpPr>
          <p:spPr>
            <a:xfrm>
              <a:off x="4982400" y="1994760"/>
              <a:ext cx="360" cy="232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5"/>
            <p:cNvSpPr/>
            <p:nvPr/>
          </p:nvSpPr>
          <p:spPr>
            <a:xfrm>
              <a:off x="2218320" y="2146680"/>
              <a:ext cx="2437200" cy="20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678" name="Google Shape;715;p136" descr=""/>
            <p:cNvPicPr/>
            <p:nvPr/>
          </p:nvPicPr>
          <p:blipFill>
            <a:blip r:embed="rId2"/>
            <a:stretch/>
          </p:blipFill>
          <p:spPr>
            <a:xfrm>
              <a:off x="2882520" y="1009800"/>
              <a:ext cx="729720" cy="625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9" name="CustomShape 6"/>
            <p:cNvSpPr/>
            <p:nvPr/>
          </p:nvSpPr>
          <p:spPr>
            <a:xfrm>
              <a:off x="2952000" y="1030680"/>
              <a:ext cx="590400" cy="16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80" name="CustomShape 7"/>
            <p:cNvSpPr/>
            <p:nvPr/>
          </p:nvSpPr>
          <p:spPr>
            <a:xfrm flipH="1" rot="10800000">
              <a:off x="1402560" y="3710880"/>
              <a:ext cx="729720" cy="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8"/>
            <p:cNvSpPr/>
            <p:nvPr/>
          </p:nvSpPr>
          <p:spPr>
            <a:xfrm>
              <a:off x="4782960" y="2783520"/>
              <a:ext cx="465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9"/>
            <p:cNvSpPr/>
            <p:nvPr/>
          </p:nvSpPr>
          <p:spPr>
            <a:xfrm>
              <a:off x="4782960" y="3647160"/>
              <a:ext cx="465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0"/>
            <p:cNvSpPr/>
            <p:nvPr/>
          </p:nvSpPr>
          <p:spPr>
            <a:xfrm>
              <a:off x="1166760" y="3202560"/>
              <a:ext cx="965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1"/>
            <p:cNvSpPr/>
            <p:nvPr/>
          </p:nvSpPr>
          <p:spPr>
            <a:xfrm>
              <a:off x="1078560" y="3017880"/>
              <a:ext cx="360" cy="33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2"/>
            <p:cNvSpPr/>
            <p:nvPr/>
          </p:nvSpPr>
          <p:spPr>
            <a:xfrm>
              <a:off x="1170000" y="301536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13"/>
            <p:cNvSpPr/>
            <p:nvPr/>
          </p:nvSpPr>
          <p:spPr>
            <a:xfrm flipH="1" rot="10800000">
              <a:off x="1738080" y="2864880"/>
              <a:ext cx="39564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14"/>
            <p:cNvSpPr/>
            <p:nvPr/>
          </p:nvSpPr>
          <p:spPr>
            <a:xfrm>
              <a:off x="1744200" y="1798920"/>
              <a:ext cx="360" cy="106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15"/>
            <p:cNvSpPr/>
            <p:nvPr/>
          </p:nvSpPr>
          <p:spPr>
            <a:xfrm>
              <a:off x="1947240" y="2575800"/>
              <a:ext cx="18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16"/>
            <p:cNvSpPr/>
            <p:nvPr/>
          </p:nvSpPr>
          <p:spPr>
            <a:xfrm>
              <a:off x="1957680" y="1888200"/>
              <a:ext cx="360" cy="68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17"/>
            <p:cNvSpPr/>
            <p:nvPr/>
          </p:nvSpPr>
          <p:spPr>
            <a:xfrm rot="10800000">
              <a:off x="1948320" y="1887480"/>
              <a:ext cx="1302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18"/>
            <p:cNvSpPr/>
            <p:nvPr/>
          </p:nvSpPr>
          <p:spPr>
            <a:xfrm>
              <a:off x="3250440" y="170388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2" name="Group 19"/>
            <p:cNvGrpSpPr/>
            <p:nvPr/>
          </p:nvGrpSpPr>
          <p:grpSpPr>
            <a:xfrm>
              <a:off x="517320" y="2152440"/>
              <a:ext cx="1158120" cy="769680"/>
              <a:chOff x="517320" y="2152440"/>
              <a:chExt cx="1158120" cy="769680"/>
            </a:xfrm>
          </p:grpSpPr>
          <p:pic>
            <p:nvPicPr>
              <p:cNvPr id="693" name="Google Shape;730;p136" descr=""/>
              <p:cNvPicPr/>
              <p:nvPr/>
            </p:nvPicPr>
            <p:blipFill>
              <a:blip r:embed="rId3"/>
              <a:stretch/>
            </p:blipFill>
            <p:spPr>
              <a:xfrm>
                <a:off x="641520" y="2152440"/>
                <a:ext cx="905400" cy="6163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94" name="CustomShape 20"/>
              <p:cNvSpPr/>
              <p:nvPr/>
            </p:nvSpPr>
            <p:spPr>
              <a:xfrm>
                <a:off x="517320" y="2769840"/>
                <a:ext cx="1158120" cy="15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695" name="CustomShape 21"/>
            <p:cNvSpPr/>
            <p:nvPr/>
          </p:nvSpPr>
          <p:spPr>
            <a:xfrm>
              <a:off x="2467080" y="307008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96" name="Google Shape;733;p136" descr=""/>
            <p:cNvPicPr/>
            <p:nvPr/>
          </p:nvPicPr>
          <p:blipFill>
            <a:blip r:embed="rId4"/>
            <a:stretch/>
          </p:blipFill>
          <p:spPr>
            <a:xfrm>
              <a:off x="5328720" y="2570040"/>
              <a:ext cx="456480" cy="38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7" name="CustomShape 22"/>
            <p:cNvSpPr/>
            <p:nvPr/>
          </p:nvSpPr>
          <p:spPr>
            <a:xfrm>
              <a:off x="5088600" y="2993040"/>
              <a:ext cx="91044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98" name="CustomShape 23"/>
            <p:cNvSpPr/>
            <p:nvPr/>
          </p:nvSpPr>
          <p:spPr>
            <a:xfrm>
              <a:off x="5087520" y="3909240"/>
              <a:ext cx="910440" cy="2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99" name="Google Shape;736;p136" descr=""/>
            <p:cNvPicPr/>
            <p:nvPr/>
          </p:nvPicPr>
          <p:blipFill>
            <a:blip r:embed="rId5"/>
            <a:stretch/>
          </p:blipFill>
          <p:spPr>
            <a:xfrm>
              <a:off x="5334480" y="3445200"/>
              <a:ext cx="438480" cy="43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0" name="CustomShape 24"/>
            <p:cNvSpPr/>
            <p:nvPr/>
          </p:nvSpPr>
          <p:spPr>
            <a:xfrm>
              <a:off x="3659400" y="3828960"/>
              <a:ext cx="72972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01" name="Google Shape;738;p136" descr=""/>
            <p:cNvPicPr/>
            <p:nvPr/>
          </p:nvPicPr>
          <p:blipFill>
            <a:blip r:embed="rId6"/>
            <a:stretch/>
          </p:blipFill>
          <p:spPr>
            <a:xfrm>
              <a:off x="2707920" y="2599920"/>
              <a:ext cx="411840" cy="44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2" name="Google Shape;739;p136" descr=""/>
            <p:cNvPicPr/>
            <p:nvPr/>
          </p:nvPicPr>
          <p:blipFill>
            <a:blip r:embed="rId7"/>
            <a:stretch/>
          </p:blipFill>
          <p:spPr>
            <a:xfrm>
              <a:off x="3766680" y="2615040"/>
              <a:ext cx="464040" cy="43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3" name="CustomShape 25"/>
            <p:cNvSpPr/>
            <p:nvPr/>
          </p:nvSpPr>
          <p:spPr>
            <a:xfrm>
              <a:off x="3796920" y="3074040"/>
              <a:ext cx="46548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04" name="Google Shape;741;p136" descr=""/>
            <p:cNvPicPr/>
            <p:nvPr/>
          </p:nvPicPr>
          <p:blipFill>
            <a:blip r:embed="rId8"/>
            <a:stretch/>
          </p:blipFill>
          <p:spPr>
            <a:xfrm>
              <a:off x="3735720" y="3425760"/>
              <a:ext cx="550440" cy="36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5" name="CustomShape 26"/>
            <p:cNvSpPr/>
            <p:nvPr/>
          </p:nvSpPr>
          <p:spPr>
            <a:xfrm>
              <a:off x="2453760" y="382824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06" name="Google Shape;743;p136" descr=""/>
            <p:cNvPicPr/>
            <p:nvPr/>
          </p:nvPicPr>
          <p:blipFill>
            <a:blip r:embed="rId9"/>
            <a:stretch/>
          </p:blipFill>
          <p:spPr>
            <a:xfrm>
              <a:off x="2740320" y="3442320"/>
              <a:ext cx="358920" cy="357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7" name="CustomShape 27"/>
            <p:cNvSpPr/>
            <p:nvPr/>
          </p:nvSpPr>
          <p:spPr>
            <a:xfrm>
              <a:off x="4836240" y="1302120"/>
              <a:ext cx="144108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08" name="CustomShape 28"/>
            <p:cNvSpPr/>
            <p:nvPr/>
          </p:nvSpPr>
          <p:spPr>
            <a:xfrm rot="10800000">
              <a:off x="5592960" y="1913040"/>
              <a:ext cx="360" cy="296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29"/>
            <p:cNvSpPr/>
            <p:nvPr/>
          </p:nvSpPr>
          <p:spPr>
            <a:xfrm>
              <a:off x="4818600" y="2208600"/>
              <a:ext cx="774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10" name="Google Shape;747;p136" descr=""/>
            <p:cNvPicPr/>
            <p:nvPr/>
          </p:nvPicPr>
          <p:blipFill>
            <a:blip r:embed="rId10"/>
            <a:stretch/>
          </p:blipFill>
          <p:spPr>
            <a:xfrm>
              <a:off x="921600" y="8892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30"/>
            <p:cNvSpPr/>
            <p:nvPr/>
          </p:nvSpPr>
          <p:spPr>
            <a:xfrm>
              <a:off x="990360" y="1191960"/>
              <a:ext cx="144108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grpSp>
          <p:nvGrpSpPr>
            <p:cNvPr id="712" name="Group 31"/>
            <p:cNvGrpSpPr/>
            <p:nvPr/>
          </p:nvGrpSpPr>
          <p:grpSpPr>
            <a:xfrm>
              <a:off x="517320" y="3300480"/>
              <a:ext cx="1158120" cy="1071720"/>
              <a:chOff x="517320" y="3300480"/>
              <a:chExt cx="1158120" cy="1071720"/>
            </a:xfrm>
          </p:grpSpPr>
          <p:sp>
            <p:nvSpPr>
              <p:cNvPr id="713" name="CustomShape 32"/>
              <p:cNvSpPr/>
              <p:nvPr/>
            </p:nvSpPr>
            <p:spPr>
              <a:xfrm>
                <a:off x="517320" y="4075560"/>
                <a:ext cx="1158120" cy="29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714" name="Google Shape;751;p136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9560" y="3300480"/>
                <a:ext cx="774000" cy="7740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715" name="Group 33"/>
          <p:cNvGrpSpPr/>
          <p:nvPr/>
        </p:nvGrpSpPr>
        <p:grpSpPr>
          <a:xfrm>
            <a:off x="264600" y="545760"/>
            <a:ext cx="8909280" cy="4178160"/>
            <a:chOff x="264600" y="545760"/>
            <a:chExt cx="8909280" cy="4178160"/>
          </a:xfrm>
        </p:grpSpPr>
        <p:sp>
          <p:nvSpPr>
            <p:cNvPr id="716" name="CustomShape 34"/>
            <p:cNvSpPr/>
            <p:nvPr/>
          </p:nvSpPr>
          <p:spPr>
            <a:xfrm>
              <a:off x="264600" y="545760"/>
              <a:ext cx="8878320" cy="4026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17" name="Google Shape;754;p136" descr=""/>
            <p:cNvPicPr/>
            <p:nvPr/>
          </p:nvPicPr>
          <p:blipFill>
            <a:blip r:embed="rId12"/>
            <a:stretch/>
          </p:blipFill>
          <p:spPr>
            <a:xfrm>
              <a:off x="4757040" y="9990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8" name="CustomShape 35"/>
            <p:cNvSpPr/>
            <p:nvPr/>
          </p:nvSpPr>
          <p:spPr>
            <a:xfrm>
              <a:off x="2207160" y="2098440"/>
              <a:ext cx="2538360" cy="209268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36"/>
            <p:cNvSpPr/>
            <p:nvPr/>
          </p:nvSpPr>
          <p:spPr>
            <a:xfrm>
              <a:off x="2207160" y="2098440"/>
              <a:ext cx="2538360" cy="30348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37"/>
            <p:cNvSpPr/>
            <p:nvPr/>
          </p:nvSpPr>
          <p:spPr>
            <a:xfrm>
              <a:off x="4982400" y="1994760"/>
              <a:ext cx="360" cy="232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38"/>
            <p:cNvSpPr/>
            <p:nvPr/>
          </p:nvSpPr>
          <p:spPr>
            <a:xfrm>
              <a:off x="2218320" y="2146680"/>
              <a:ext cx="2437200" cy="20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722" name="Google Shape;759;p136" descr=""/>
            <p:cNvPicPr/>
            <p:nvPr/>
          </p:nvPicPr>
          <p:blipFill>
            <a:blip r:embed="rId13"/>
            <a:stretch/>
          </p:blipFill>
          <p:spPr>
            <a:xfrm>
              <a:off x="2882520" y="1009800"/>
              <a:ext cx="729720" cy="625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3" name="CustomShape 39"/>
            <p:cNvSpPr/>
            <p:nvPr/>
          </p:nvSpPr>
          <p:spPr>
            <a:xfrm>
              <a:off x="2952000" y="1030680"/>
              <a:ext cx="590400" cy="16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24" name="CustomShape 40"/>
            <p:cNvSpPr/>
            <p:nvPr/>
          </p:nvSpPr>
          <p:spPr>
            <a:xfrm flipH="1" rot="10800000">
              <a:off x="1402560" y="3710520"/>
              <a:ext cx="729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41"/>
            <p:cNvSpPr/>
            <p:nvPr/>
          </p:nvSpPr>
          <p:spPr>
            <a:xfrm>
              <a:off x="4782960" y="278352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42"/>
            <p:cNvSpPr/>
            <p:nvPr/>
          </p:nvSpPr>
          <p:spPr>
            <a:xfrm>
              <a:off x="4782960" y="364716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43"/>
            <p:cNvSpPr/>
            <p:nvPr/>
          </p:nvSpPr>
          <p:spPr>
            <a:xfrm>
              <a:off x="1166760" y="3202560"/>
              <a:ext cx="965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44"/>
            <p:cNvSpPr/>
            <p:nvPr/>
          </p:nvSpPr>
          <p:spPr>
            <a:xfrm>
              <a:off x="1170000" y="301536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45"/>
            <p:cNvSpPr/>
            <p:nvPr/>
          </p:nvSpPr>
          <p:spPr>
            <a:xfrm flipH="1" rot="10800000">
              <a:off x="1738440" y="2864880"/>
              <a:ext cx="3960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46"/>
            <p:cNvSpPr/>
            <p:nvPr/>
          </p:nvSpPr>
          <p:spPr>
            <a:xfrm>
              <a:off x="1744200" y="1798920"/>
              <a:ext cx="360" cy="106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47"/>
            <p:cNvSpPr/>
            <p:nvPr/>
          </p:nvSpPr>
          <p:spPr>
            <a:xfrm>
              <a:off x="1947240" y="2575800"/>
              <a:ext cx="18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48"/>
            <p:cNvSpPr/>
            <p:nvPr/>
          </p:nvSpPr>
          <p:spPr>
            <a:xfrm>
              <a:off x="1957680" y="1888200"/>
              <a:ext cx="360" cy="68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49"/>
            <p:cNvSpPr/>
            <p:nvPr/>
          </p:nvSpPr>
          <p:spPr>
            <a:xfrm rot="10800000">
              <a:off x="1948320" y="1887480"/>
              <a:ext cx="1302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50"/>
            <p:cNvSpPr/>
            <p:nvPr/>
          </p:nvSpPr>
          <p:spPr>
            <a:xfrm>
              <a:off x="3250440" y="170388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51"/>
            <p:cNvSpPr/>
            <p:nvPr/>
          </p:nvSpPr>
          <p:spPr>
            <a:xfrm>
              <a:off x="2467080" y="307008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36" name="Google Shape;773;p136" descr=""/>
            <p:cNvPicPr/>
            <p:nvPr/>
          </p:nvPicPr>
          <p:blipFill>
            <a:blip r:embed="rId14"/>
            <a:stretch/>
          </p:blipFill>
          <p:spPr>
            <a:xfrm>
              <a:off x="5328720" y="2570040"/>
              <a:ext cx="456480" cy="38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7" name="CustomShape 52"/>
            <p:cNvSpPr/>
            <p:nvPr/>
          </p:nvSpPr>
          <p:spPr>
            <a:xfrm>
              <a:off x="5088600" y="2993040"/>
              <a:ext cx="91044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38" name="CustomShape 53"/>
            <p:cNvSpPr/>
            <p:nvPr/>
          </p:nvSpPr>
          <p:spPr>
            <a:xfrm>
              <a:off x="5087520" y="3909240"/>
              <a:ext cx="910440" cy="2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39" name="Google Shape;776;p136" descr=""/>
            <p:cNvPicPr/>
            <p:nvPr/>
          </p:nvPicPr>
          <p:blipFill>
            <a:blip r:embed="rId15"/>
            <a:stretch/>
          </p:blipFill>
          <p:spPr>
            <a:xfrm>
              <a:off x="5334480" y="3445200"/>
              <a:ext cx="438480" cy="43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40" name="CustomShape 54"/>
            <p:cNvSpPr/>
            <p:nvPr/>
          </p:nvSpPr>
          <p:spPr>
            <a:xfrm>
              <a:off x="3659400" y="3828960"/>
              <a:ext cx="72972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41" name="Google Shape;778;p136" descr=""/>
            <p:cNvPicPr/>
            <p:nvPr/>
          </p:nvPicPr>
          <p:blipFill>
            <a:blip r:embed="rId16"/>
            <a:stretch/>
          </p:blipFill>
          <p:spPr>
            <a:xfrm>
              <a:off x="2707920" y="2599920"/>
              <a:ext cx="412200" cy="44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2" name="Google Shape;779;p136" descr=""/>
            <p:cNvPicPr/>
            <p:nvPr/>
          </p:nvPicPr>
          <p:blipFill>
            <a:blip r:embed="rId17"/>
            <a:stretch/>
          </p:blipFill>
          <p:spPr>
            <a:xfrm>
              <a:off x="3766680" y="2615040"/>
              <a:ext cx="464040" cy="43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43" name="CustomShape 55"/>
            <p:cNvSpPr/>
            <p:nvPr/>
          </p:nvSpPr>
          <p:spPr>
            <a:xfrm>
              <a:off x="3796920" y="3074040"/>
              <a:ext cx="4658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44" name="Google Shape;781;p136" descr=""/>
            <p:cNvPicPr/>
            <p:nvPr/>
          </p:nvPicPr>
          <p:blipFill>
            <a:blip r:embed="rId18"/>
            <a:stretch/>
          </p:blipFill>
          <p:spPr>
            <a:xfrm>
              <a:off x="3735720" y="3425760"/>
              <a:ext cx="550800" cy="36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45" name="CustomShape 56"/>
            <p:cNvSpPr/>
            <p:nvPr/>
          </p:nvSpPr>
          <p:spPr>
            <a:xfrm>
              <a:off x="2453760" y="382824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46" name="Google Shape;783;p136" descr=""/>
            <p:cNvPicPr/>
            <p:nvPr/>
          </p:nvPicPr>
          <p:blipFill>
            <a:blip r:embed="rId19"/>
            <a:stretch/>
          </p:blipFill>
          <p:spPr>
            <a:xfrm>
              <a:off x="2740320" y="3442320"/>
              <a:ext cx="358920" cy="35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47" name="CustomShape 57"/>
            <p:cNvSpPr/>
            <p:nvPr/>
          </p:nvSpPr>
          <p:spPr>
            <a:xfrm>
              <a:off x="4836240" y="130212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48" name="CustomShape 58"/>
            <p:cNvSpPr/>
            <p:nvPr/>
          </p:nvSpPr>
          <p:spPr>
            <a:xfrm rot="10800000">
              <a:off x="5592960" y="191268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59"/>
            <p:cNvSpPr/>
            <p:nvPr/>
          </p:nvSpPr>
          <p:spPr>
            <a:xfrm>
              <a:off x="4818600" y="2208600"/>
              <a:ext cx="774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50" name="Google Shape;787;p136" descr=""/>
            <p:cNvPicPr/>
            <p:nvPr/>
          </p:nvPicPr>
          <p:blipFill>
            <a:blip r:embed="rId20"/>
            <a:stretch/>
          </p:blipFill>
          <p:spPr>
            <a:xfrm>
              <a:off x="921600" y="8892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51" name="CustomShape 60"/>
            <p:cNvSpPr/>
            <p:nvPr/>
          </p:nvSpPr>
          <p:spPr>
            <a:xfrm>
              <a:off x="990360" y="119196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52" name="CustomShape 61"/>
            <p:cNvSpPr/>
            <p:nvPr/>
          </p:nvSpPr>
          <p:spPr>
            <a:xfrm>
              <a:off x="578880" y="612000"/>
              <a:ext cx="6118920" cy="411192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62"/>
            <p:cNvSpPr/>
            <p:nvPr/>
          </p:nvSpPr>
          <p:spPr>
            <a:xfrm>
              <a:off x="1078560" y="3017880"/>
              <a:ext cx="360" cy="33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4" name="Group 63"/>
            <p:cNvGrpSpPr/>
            <p:nvPr/>
          </p:nvGrpSpPr>
          <p:grpSpPr>
            <a:xfrm>
              <a:off x="517320" y="2152800"/>
              <a:ext cx="1158120" cy="769320"/>
              <a:chOff x="517320" y="2152800"/>
              <a:chExt cx="1158120" cy="769320"/>
            </a:xfrm>
          </p:grpSpPr>
          <p:pic>
            <p:nvPicPr>
              <p:cNvPr id="755" name="Google Shape;792;p136" descr=""/>
              <p:cNvPicPr/>
              <p:nvPr/>
            </p:nvPicPr>
            <p:blipFill>
              <a:blip r:embed="rId21"/>
              <a:stretch/>
            </p:blipFill>
            <p:spPr>
              <a:xfrm>
                <a:off x="641520" y="2152800"/>
                <a:ext cx="905400" cy="6163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56" name="CustomShape 64"/>
              <p:cNvSpPr/>
              <p:nvPr/>
            </p:nvSpPr>
            <p:spPr>
              <a:xfrm>
                <a:off x="517320" y="2769840"/>
                <a:ext cx="1158120" cy="15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757" name="Group 65"/>
            <p:cNvGrpSpPr/>
            <p:nvPr/>
          </p:nvGrpSpPr>
          <p:grpSpPr>
            <a:xfrm>
              <a:off x="517320" y="3300480"/>
              <a:ext cx="1158120" cy="1071720"/>
              <a:chOff x="517320" y="3300480"/>
              <a:chExt cx="1158120" cy="1071720"/>
            </a:xfrm>
          </p:grpSpPr>
          <p:sp>
            <p:nvSpPr>
              <p:cNvPr id="758" name="CustomShape 66"/>
              <p:cNvSpPr/>
              <p:nvPr/>
            </p:nvSpPr>
            <p:spPr>
              <a:xfrm>
                <a:off x="517320" y="4075560"/>
                <a:ext cx="1158120" cy="29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759" name="Google Shape;796;p136" descr=""/>
              <p:cNvPicPr/>
              <p:nvPr/>
            </p:nvPicPr>
            <p:blipFill>
              <a:blip r:embed="rId22"/>
              <a:stretch/>
            </p:blipFill>
            <p:spPr>
              <a:xfrm>
                <a:off x="709560" y="3300480"/>
                <a:ext cx="774000" cy="774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60" name="CustomShape 67"/>
            <p:cNvSpPr/>
            <p:nvPr/>
          </p:nvSpPr>
          <p:spPr>
            <a:xfrm>
              <a:off x="6931440" y="1663560"/>
              <a:ext cx="2242080" cy="248436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68"/>
            <p:cNvSpPr/>
            <p:nvPr/>
          </p:nvSpPr>
          <p:spPr>
            <a:xfrm>
              <a:off x="7053480" y="2368080"/>
              <a:ext cx="2120400" cy="1075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PLAYBOOKS 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Written in YAML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Tasks are executed sequentially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Invokes Ansible modules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62" name="CustomShape 69"/>
            <p:cNvSpPr/>
            <p:nvPr/>
          </p:nvSpPr>
          <p:spPr>
            <a:xfrm rot="16200000">
              <a:off x="6766560" y="3674160"/>
              <a:ext cx="213120" cy="18432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3" name="Group 70"/>
          <p:cNvGrpSpPr/>
          <p:nvPr/>
        </p:nvGrpSpPr>
        <p:grpSpPr>
          <a:xfrm>
            <a:off x="66240" y="0"/>
            <a:ext cx="9107280" cy="4704480"/>
            <a:chOff x="66240" y="0"/>
            <a:chExt cx="9107280" cy="4704480"/>
          </a:xfrm>
        </p:grpSpPr>
        <p:sp>
          <p:nvSpPr>
            <p:cNvPr id="764" name="CustomShape 71"/>
            <p:cNvSpPr/>
            <p:nvPr/>
          </p:nvSpPr>
          <p:spPr>
            <a:xfrm>
              <a:off x="66240" y="612000"/>
              <a:ext cx="9076680" cy="4092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72"/>
            <p:cNvSpPr/>
            <p:nvPr/>
          </p:nvSpPr>
          <p:spPr>
            <a:xfrm>
              <a:off x="6931440" y="1663560"/>
              <a:ext cx="2242080" cy="248436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73"/>
            <p:cNvSpPr/>
            <p:nvPr/>
          </p:nvSpPr>
          <p:spPr>
            <a:xfrm rot="16200000">
              <a:off x="6779520" y="3603600"/>
              <a:ext cx="213120" cy="18432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74"/>
            <p:cNvSpPr/>
            <p:nvPr/>
          </p:nvSpPr>
          <p:spPr>
            <a:xfrm>
              <a:off x="7035840" y="2245320"/>
              <a:ext cx="2120400" cy="136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MODULES 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Tools in the toolkit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Python, Powershell or </a:t>
              </a:r>
              <a:br/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  any language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Extend Ansible simplicity </a:t>
              </a:r>
              <a:br/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  to entire stack</a:t>
              </a:r>
              <a:endParaRPr b="0" lang="en-US" sz="900" spc="-1" strike="noStrike">
                <a:latin typeface="Arial"/>
              </a:endParaRPr>
            </a:p>
          </p:txBody>
        </p:sp>
        <p:pic>
          <p:nvPicPr>
            <p:cNvPr id="768" name="Google Shape;805;p136" descr=""/>
            <p:cNvPicPr/>
            <p:nvPr/>
          </p:nvPicPr>
          <p:blipFill>
            <a:blip r:embed="rId23"/>
            <a:stretch/>
          </p:blipFill>
          <p:spPr>
            <a:xfrm>
              <a:off x="4757040" y="9990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9" name="CustomShape 75"/>
            <p:cNvSpPr/>
            <p:nvPr/>
          </p:nvSpPr>
          <p:spPr>
            <a:xfrm>
              <a:off x="2207160" y="2098440"/>
              <a:ext cx="2538360" cy="209268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76"/>
            <p:cNvSpPr/>
            <p:nvPr/>
          </p:nvSpPr>
          <p:spPr>
            <a:xfrm>
              <a:off x="2207160" y="2098440"/>
              <a:ext cx="2538360" cy="30348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77"/>
            <p:cNvSpPr/>
            <p:nvPr/>
          </p:nvSpPr>
          <p:spPr>
            <a:xfrm>
              <a:off x="4982400" y="1994760"/>
              <a:ext cx="360" cy="232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78"/>
            <p:cNvSpPr/>
            <p:nvPr/>
          </p:nvSpPr>
          <p:spPr>
            <a:xfrm>
              <a:off x="2218320" y="2146680"/>
              <a:ext cx="2437200" cy="20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773" name="Google Shape;810;p136" descr=""/>
            <p:cNvPicPr/>
            <p:nvPr/>
          </p:nvPicPr>
          <p:blipFill>
            <a:blip r:embed="rId24"/>
            <a:stretch/>
          </p:blipFill>
          <p:spPr>
            <a:xfrm>
              <a:off x="2882520" y="1009800"/>
              <a:ext cx="729720" cy="625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74" name="CustomShape 79"/>
            <p:cNvSpPr/>
            <p:nvPr/>
          </p:nvSpPr>
          <p:spPr>
            <a:xfrm>
              <a:off x="2952000" y="1030680"/>
              <a:ext cx="590400" cy="16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75" name="CustomShape 80"/>
            <p:cNvSpPr/>
            <p:nvPr/>
          </p:nvSpPr>
          <p:spPr>
            <a:xfrm flipH="1" rot="10800000">
              <a:off x="1402560" y="3710520"/>
              <a:ext cx="729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81"/>
            <p:cNvSpPr/>
            <p:nvPr/>
          </p:nvSpPr>
          <p:spPr>
            <a:xfrm>
              <a:off x="4782960" y="278352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82"/>
            <p:cNvSpPr/>
            <p:nvPr/>
          </p:nvSpPr>
          <p:spPr>
            <a:xfrm>
              <a:off x="4782960" y="364716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83"/>
            <p:cNvSpPr/>
            <p:nvPr/>
          </p:nvSpPr>
          <p:spPr>
            <a:xfrm>
              <a:off x="1166760" y="3202560"/>
              <a:ext cx="965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84"/>
            <p:cNvSpPr/>
            <p:nvPr/>
          </p:nvSpPr>
          <p:spPr>
            <a:xfrm>
              <a:off x="1170000" y="301536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85"/>
            <p:cNvSpPr/>
            <p:nvPr/>
          </p:nvSpPr>
          <p:spPr>
            <a:xfrm flipH="1" rot="10800000">
              <a:off x="1738440" y="2864880"/>
              <a:ext cx="3960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86"/>
            <p:cNvSpPr/>
            <p:nvPr/>
          </p:nvSpPr>
          <p:spPr>
            <a:xfrm>
              <a:off x="1744200" y="1798920"/>
              <a:ext cx="360" cy="106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87"/>
            <p:cNvSpPr/>
            <p:nvPr/>
          </p:nvSpPr>
          <p:spPr>
            <a:xfrm>
              <a:off x="1947240" y="2575800"/>
              <a:ext cx="18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88"/>
            <p:cNvSpPr/>
            <p:nvPr/>
          </p:nvSpPr>
          <p:spPr>
            <a:xfrm>
              <a:off x="1957680" y="1888200"/>
              <a:ext cx="360" cy="68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89"/>
            <p:cNvSpPr/>
            <p:nvPr/>
          </p:nvSpPr>
          <p:spPr>
            <a:xfrm rot="10800000">
              <a:off x="1948320" y="1887480"/>
              <a:ext cx="1302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90"/>
            <p:cNvSpPr/>
            <p:nvPr/>
          </p:nvSpPr>
          <p:spPr>
            <a:xfrm>
              <a:off x="3250440" y="170388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91"/>
            <p:cNvSpPr/>
            <p:nvPr/>
          </p:nvSpPr>
          <p:spPr>
            <a:xfrm>
              <a:off x="2467080" y="307008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87" name="Google Shape;824;p136" descr=""/>
            <p:cNvPicPr/>
            <p:nvPr/>
          </p:nvPicPr>
          <p:blipFill>
            <a:blip r:embed="rId25"/>
            <a:stretch/>
          </p:blipFill>
          <p:spPr>
            <a:xfrm>
              <a:off x="5328720" y="2570040"/>
              <a:ext cx="456480" cy="38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8" name="CustomShape 92"/>
            <p:cNvSpPr/>
            <p:nvPr/>
          </p:nvSpPr>
          <p:spPr>
            <a:xfrm>
              <a:off x="5088600" y="2993040"/>
              <a:ext cx="91044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89" name="CustomShape 93"/>
            <p:cNvSpPr/>
            <p:nvPr/>
          </p:nvSpPr>
          <p:spPr>
            <a:xfrm>
              <a:off x="5087520" y="3909240"/>
              <a:ext cx="910440" cy="2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90" name="Google Shape;827;p136" descr=""/>
            <p:cNvPicPr/>
            <p:nvPr/>
          </p:nvPicPr>
          <p:blipFill>
            <a:blip r:embed="rId26"/>
            <a:stretch/>
          </p:blipFill>
          <p:spPr>
            <a:xfrm>
              <a:off x="5334480" y="3445200"/>
              <a:ext cx="438480" cy="43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1" name="CustomShape 94"/>
            <p:cNvSpPr/>
            <p:nvPr/>
          </p:nvSpPr>
          <p:spPr>
            <a:xfrm>
              <a:off x="3659400" y="3828960"/>
              <a:ext cx="72972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92" name="Google Shape;829;p136" descr=""/>
            <p:cNvPicPr/>
            <p:nvPr/>
          </p:nvPicPr>
          <p:blipFill>
            <a:blip r:embed="rId27"/>
            <a:stretch/>
          </p:blipFill>
          <p:spPr>
            <a:xfrm>
              <a:off x="2707920" y="2599920"/>
              <a:ext cx="412200" cy="44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3" name="Google Shape;830;p136" descr=""/>
            <p:cNvPicPr/>
            <p:nvPr/>
          </p:nvPicPr>
          <p:blipFill>
            <a:blip r:embed="rId28"/>
            <a:stretch/>
          </p:blipFill>
          <p:spPr>
            <a:xfrm>
              <a:off x="3766680" y="2615040"/>
              <a:ext cx="464040" cy="43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4" name="CustomShape 95"/>
            <p:cNvSpPr/>
            <p:nvPr/>
          </p:nvSpPr>
          <p:spPr>
            <a:xfrm>
              <a:off x="3796920" y="3074040"/>
              <a:ext cx="4658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95" name="Google Shape;832;p136" descr=""/>
            <p:cNvPicPr/>
            <p:nvPr/>
          </p:nvPicPr>
          <p:blipFill>
            <a:blip r:embed="rId29"/>
            <a:stretch/>
          </p:blipFill>
          <p:spPr>
            <a:xfrm>
              <a:off x="3735720" y="3425760"/>
              <a:ext cx="550800" cy="36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6" name="CustomShape 96"/>
            <p:cNvSpPr/>
            <p:nvPr/>
          </p:nvSpPr>
          <p:spPr>
            <a:xfrm>
              <a:off x="4836240" y="130212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97" name="CustomShape 97"/>
            <p:cNvSpPr/>
            <p:nvPr/>
          </p:nvSpPr>
          <p:spPr>
            <a:xfrm rot="10800000">
              <a:off x="5592960" y="191268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98"/>
            <p:cNvSpPr/>
            <p:nvPr/>
          </p:nvSpPr>
          <p:spPr>
            <a:xfrm>
              <a:off x="4818600" y="2208600"/>
              <a:ext cx="774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99" name="Google Shape;836;p136" descr=""/>
            <p:cNvPicPr/>
            <p:nvPr/>
          </p:nvPicPr>
          <p:blipFill>
            <a:blip r:embed="rId30"/>
            <a:stretch/>
          </p:blipFill>
          <p:spPr>
            <a:xfrm>
              <a:off x="921600" y="8892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0" name="CustomShape 99"/>
            <p:cNvSpPr/>
            <p:nvPr/>
          </p:nvSpPr>
          <p:spPr>
            <a:xfrm>
              <a:off x="990360" y="119196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01" name="CustomShape 100"/>
            <p:cNvSpPr/>
            <p:nvPr/>
          </p:nvSpPr>
          <p:spPr>
            <a:xfrm>
              <a:off x="1078560" y="3017880"/>
              <a:ext cx="360" cy="33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02" name="Group 101"/>
            <p:cNvGrpSpPr/>
            <p:nvPr/>
          </p:nvGrpSpPr>
          <p:grpSpPr>
            <a:xfrm>
              <a:off x="517320" y="2152800"/>
              <a:ext cx="1158120" cy="769320"/>
              <a:chOff x="517320" y="2152800"/>
              <a:chExt cx="1158120" cy="769320"/>
            </a:xfrm>
          </p:grpSpPr>
          <p:pic>
            <p:nvPicPr>
              <p:cNvPr id="803" name="Google Shape;840;p136" descr=""/>
              <p:cNvPicPr/>
              <p:nvPr/>
            </p:nvPicPr>
            <p:blipFill>
              <a:blip r:embed="rId31"/>
              <a:stretch/>
            </p:blipFill>
            <p:spPr>
              <a:xfrm>
                <a:off x="641520" y="2152800"/>
                <a:ext cx="905400" cy="6163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04" name="CustomShape 102"/>
              <p:cNvSpPr/>
              <p:nvPr/>
            </p:nvSpPr>
            <p:spPr>
              <a:xfrm>
                <a:off x="517320" y="2769840"/>
                <a:ext cx="1158120" cy="15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805" name="Group 103"/>
            <p:cNvGrpSpPr/>
            <p:nvPr/>
          </p:nvGrpSpPr>
          <p:grpSpPr>
            <a:xfrm>
              <a:off x="517320" y="3300480"/>
              <a:ext cx="1158120" cy="1071720"/>
              <a:chOff x="517320" y="3300480"/>
              <a:chExt cx="1158120" cy="1071720"/>
            </a:xfrm>
          </p:grpSpPr>
          <p:sp>
            <p:nvSpPr>
              <p:cNvPr id="806" name="CustomShape 104"/>
              <p:cNvSpPr/>
              <p:nvPr/>
            </p:nvSpPr>
            <p:spPr>
              <a:xfrm>
                <a:off x="517320" y="4075560"/>
                <a:ext cx="1158120" cy="29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07" name="Google Shape;844;p136" descr=""/>
              <p:cNvPicPr/>
              <p:nvPr/>
            </p:nvPicPr>
            <p:blipFill>
              <a:blip r:embed="rId32"/>
              <a:stretch/>
            </p:blipFill>
            <p:spPr>
              <a:xfrm>
                <a:off x="709560" y="3300480"/>
                <a:ext cx="774000" cy="774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08" name="CustomShape 105"/>
            <p:cNvSpPr/>
            <p:nvPr/>
          </p:nvSpPr>
          <p:spPr>
            <a:xfrm>
              <a:off x="636840" y="0"/>
              <a:ext cx="6060960" cy="457200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06"/>
            <p:cNvSpPr/>
            <p:nvPr/>
          </p:nvSpPr>
          <p:spPr>
            <a:xfrm>
              <a:off x="2453760" y="382824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10" name="Google Shape;847;p136" descr=""/>
            <p:cNvPicPr/>
            <p:nvPr/>
          </p:nvPicPr>
          <p:blipFill>
            <a:blip r:embed="rId33"/>
            <a:stretch/>
          </p:blipFill>
          <p:spPr>
            <a:xfrm>
              <a:off x="2740320" y="3442320"/>
              <a:ext cx="358920" cy="358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11" name="CustomShape 107"/>
          <p:cNvSpPr/>
          <p:nvPr/>
        </p:nvSpPr>
        <p:spPr>
          <a:xfrm>
            <a:off x="349560" y="117720"/>
            <a:ext cx="39938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52aaac"/>
                </a:solidFill>
                <a:latin typeface="Open Sans"/>
                <a:ea typeface="Open Sans"/>
              </a:rPr>
              <a:t>HOW ANSIBLE WORKS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812" name="Group 108"/>
          <p:cNvGrpSpPr/>
          <p:nvPr/>
        </p:nvGrpSpPr>
        <p:grpSpPr>
          <a:xfrm>
            <a:off x="239760" y="708480"/>
            <a:ext cx="8934120" cy="4015080"/>
            <a:chOff x="239760" y="708480"/>
            <a:chExt cx="8934120" cy="4015080"/>
          </a:xfrm>
        </p:grpSpPr>
        <p:sp>
          <p:nvSpPr>
            <p:cNvPr id="813" name="CustomShape 109"/>
            <p:cNvSpPr/>
            <p:nvPr/>
          </p:nvSpPr>
          <p:spPr>
            <a:xfrm>
              <a:off x="623520" y="708480"/>
              <a:ext cx="8519400" cy="3880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14" name="Group 110"/>
            <p:cNvGrpSpPr/>
            <p:nvPr/>
          </p:nvGrpSpPr>
          <p:grpSpPr>
            <a:xfrm>
              <a:off x="921600" y="889200"/>
              <a:ext cx="2690640" cy="846720"/>
              <a:chOff x="921600" y="889200"/>
              <a:chExt cx="2690640" cy="846720"/>
            </a:xfrm>
          </p:grpSpPr>
          <p:pic>
            <p:nvPicPr>
              <p:cNvPr id="815" name="Google Shape;852;p136" descr=""/>
              <p:cNvPicPr/>
              <p:nvPr/>
            </p:nvPicPr>
            <p:blipFill>
              <a:blip r:embed="rId34"/>
              <a:stretch/>
            </p:blipFill>
            <p:spPr>
              <a:xfrm>
                <a:off x="2882520" y="1009800"/>
                <a:ext cx="729720" cy="6256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16" name="CustomShape 111"/>
              <p:cNvSpPr/>
              <p:nvPr/>
            </p:nvSpPr>
            <p:spPr>
              <a:xfrm>
                <a:off x="2952000" y="1030680"/>
                <a:ext cx="590400" cy="16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ffffff"/>
                    </a:solidFill>
                    <a:latin typeface="Open Sans"/>
                    <a:ea typeface="Open Sans"/>
                  </a:rPr>
                  <a:t>CMDB 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17" name="Google Shape;854;p136" descr=""/>
              <p:cNvPicPr/>
              <p:nvPr/>
            </p:nvPicPr>
            <p:blipFill>
              <a:blip r:embed="rId35"/>
              <a:stretch/>
            </p:blipFill>
            <p:spPr>
              <a:xfrm>
                <a:off x="921600" y="889200"/>
                <a:ext cx="1644120" cy="8467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18" name="CustomShape 112"/>
              <p:cNvSpPr/>
              <p:nvPr/>
            </p:nvSpPr>
            <p:spPr>
              <a:xfrm>
                <a:off x="990360" y="1191960"/>
                <a:ext cx="14414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PUBLIC / PRIVATE</a:t>
                </a:r>
                <a:br/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CLOUD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819" name="CustomShape 113"/>
            <p:cNvSpPr/>
            <p:nvPr/>
          </p:nvSpPr>
          <p:spPr>
            <a:xfrm>
              <a:off x="6931440" y="1663560"/>
              <a:ext cx="2242080" cy="248436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114"/>
            <p:cNvSpPr/>
            <p:nvPr/>
          </p:nvSpPr>
          <p:spPr>
            <a:xfrm rot="16200000">
              <a:off x="6779520" y="3530160"/>
              <a:ext cx="213120" cy="18432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115"/>
            <p:cNvSpPr/>
            <p:nvPr/>
          </p:nvSpPr>
          <p:spPr>
            <a:xfrm>
              <a:off x="7070040" y="2008440"/>
              <a:ext cx="2103840" cy="1492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50000"/>
                </a:lnSpc>
              </a:pPr>
              <a:r>
                <a:rPr b="1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PLUGINS</a:t>
              </a:r>
              <a:br/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Gears in the engine</a:t>
              </a:r>
              <a:br/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Python that plugs into the </a:t>
              </a:r>
              <a:br/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  core engine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Adaptability for various uses </a:t>
              </a:r>
              <a:br/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  &amp; platforms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22" name="CustomShape 116"/>
            <p:cNvSpPr/>
            <p:nvPr/>
          </p:nvSpPr>
          <p:spPr>
            <a:xfrm>
              <a:off x="1078560" y="3017880"/>
              <a:ext cx="360" cy="33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23" name="Group 117"/>
            <p:cNvGrpSpPr/>
            <p:nvPr/>
          </p:nvGrpSpPr>
          <p:grpSpPr>
            <a:xfrm>
              <a:off x="517320" y="2152800"/>
              <a:ext cx="1158120" cy="769320"/>
              <a:chOff x="517320" y="2152800"/>
              <a:chExt cx="1158120" cy="769320"/>
            </a:xfrm>
          </p:grpSpPr>
          <p:pic>
            <p:nvPicPr>
              <p:cNvPr id="824" name="Google Shape;861;p136" descr=""/>
              <p:cNvPicPr/>
              <p:nvPr/>
            </p:nvPicPr>
            <p:blipFill>
              <a:blip r:embed="rId36"/>
              <a:stretch/>
            </p:blipFill>
            <p:spPr>
              <a:xfrm>
                <a:off x="641520" y="2152800"/>
                <a:ext cx="905400" cy="6163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25" name="CustomShape 118"/>
              <p:cNvSpPr/>
              <p:nvPr/>
            </p:nvSpPr>
            <p:spPr>
              <a:xfrm>
                <a:off x="517320" y="2769840"/>
                <a:ext cx="1158120" cy="15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826" name="Group 119"/>
            <p:cNvGrpSpPr/>
            <p:nvPr/>
          </p:nvGrpSpPr>
          <p:grpSpPr>
            <a:xfrm>
              <a:off x="517320" y="3300480"/>
              <a:ext cx="1158120" cy="1071720"/>
              <a:chOff x="517320" y="3300480"/>
              <a:chExt cx="1158120" cy="1071720"/>
            </a:xfrm>
          </p:grpSpPr>
          <p:sp>
            <p:nvSpPr>
              <p:cNvPr id="827" name="CustomShape 120"/>
              <p:cNvSpPr/>
              <p:nvPr/>
            </p:nvSpPr>
            <p:spPr>
              <a:xfrm>
                <a:off x="517320" y="4075560"/>
                <a:ext cx="1158120" cy="29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28" name="Google Shape;865;p136" descr=""/>
              <p:cNvPicPr/>
              <p:nvPr/>
            </p:nvPicPr>
            <p:blipFill>
              <a:blip r:embed="rId37"/>
              <a:stretch/>
            </p:blipFill>
            <p:spPr>
              <a:xfrm>
                <a:off x="709560" y="3300480"/>
                <a:ext cx="774000" cy="77400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29" name="Google Shape;866;p136" descr=""/>
            <p:cNvPicPr/>
            <p:nvPr/>
          </p:nvPicPr>
          <p:blipFill>
            <a:blip r:embed="rId38"/>
            <a:stretch/>
          </p:blipFill>
          <p:spPr>
            <a:xfrm>
              <a:off x="4757040" y="9990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0" name="CustomShape 121"/>
            <p:cNvSpPr/>
            <p:nvPr/>
          </p:nvSpPr>
          <p:spPr>
            <a:xfrm>
              <a:off x="2207160" y="2098440"/>
              <a:ext cx="2538360" cy="209268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122"/>
            <p:cNvSpPr/>
            <p:nvPr/>
          </p:nvSpPr>
          <p:spPr>
            <a:xfrm>
              <a:off x="2207160" y="2098440"/>
              <a:ext cx="2538360" cy="30348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123"/>
            <p:cNvSpPr/>
            <p:nvPr/>
          </p:nvSpPr>
          <p:spPr>
            <a:xfrm>
              <a:off x="4982400" y="1994760"/>
              <a:ext cx="360" cy="232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124"/>
            <p:cNvSpPr/>
            <p:nvPr/>
          </p:nvSpPr>
          <p:spPr>
            <a:xfrm>
              <a:off x="2218320" y="2146680"/>
              <a:ext cx="2437200" cy="20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834" name="CustomShape 125"/>
            <p:cNvSpPr/>
            <p:nvPr/>
          </p:nvSpPr>
          <p:spPr>
            <a:xfrm flipH="1" rot="10800000">
              <a:off x="1402560" y="3710520"/>
              <a:ext cx="729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126"/>
            <p:cNvSpPr/>
            <p:nvPr/>
          </p:nvSpPr>
          <p:spPr>
            <a:xfrm>
              <a:off x="4782960" y="278352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127"/>
            <p:cNvSpPr/>
            <p:nvPr/>
          </p:nvSpPr>
          <p:spPr>
            <a:xfrm>
              <a:off x="4782960" y="364716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128"/>
            <p:cNvSpPr/>
            <p:nvPr/>
          </p:nvSpPr>
          <p:spPr>
            <a:xfrm>
              <a:off x="1166760" y="3202560"/>
              <a:ext cx="965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129"/>
            <p:cNvSpPr/>
            <p:nvPr/>
          </p:nvSpPr>
          <p:spPr>
            <a:xfrm>
              <a:off x="1170000" y="301536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130"/>
            <p:cNvSpPr/>
            <p:nvPr/>
          </p:nvSpPr>
          <p:spPr>
            <a:xfrm flipH="1" rot="10800000">
              <a:off x="1738440" y="2864880"/>
              <a:ext cx="3960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131"/>
            <p:cNvSpPr/>
            <p:nvPr/>
          </p:nvSpPr>
          <p:spPr>
            <a:xfrm>
              <a:off x="1744200" y="1798920"/>
              <a:ext cx="360" cy="106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32"/>
            <p:cNvSpPr/>
            <p:nvPr/>
          </p:nvSpPr>
          <p:spPr>
            <a:xfrm>
              <a:off x="1947240" y="2575800"/>
              <a:ext cx="18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133"/>
            <p:cNvSpPr/>
            <p:nvPr/>
          </p:nvSpPr>
          <p:spPr>
            <a:xfrm>
              <a:off x="1957680" y="1888200"/>
              <a:ext cx="360" cy="68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134"/>
            <p:cNvSpPr/>
            <p:nvPr/>
          </p:nvSpPr>
          <p:spPr>
            <a:xfrm rot="10800000">
              <a:off x="1948320" y="1887480"/>
              <a:ext cx="1302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135"/>
            <p:cNvSpPr/>
            <p:nvPr/>
          </p:nvSpPr>
          <p:spPr>
            <a:xfrm>
              <a:off x="3250440" y="170388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45" name="Google Shape;882;p136" descr=""/>
            <p:cNvPicPr/>
            <p:nvPr/>
          </p:nvPicPr>
          <p:blipFill>
            <a:blip r:embed="rId39"/>
            <a:stretch/>
          </p:blipFill>
          <p:spPr>
            <a:xfrm>
              <a:off x="5328720" y="2570040"/>
              <a:ext cx="456480" cy="38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6" name="CustomShape 136"/>
            <p:cNvSpPr/>
            <p:nvPr/>
          </p:nvSpPr>
          <p:spPr>
            <a:xfrm>
              <a:off x="5088600" y="2993040"/>
              <a:ext cx="91044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47" name="CustomShape 137"/>
            <p:cNvSpPr/>
            <p:nvPr/>
          </p:nvSpPr>
          <p:spPr>
            <a:xfrm>
              <a:off x="5087520" y="3909240"/>
              <a:ext cx="910440" cy="2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48" name="Google Shape;885;p136" descr=""/>
            <p:cNvPicPr/>
            <p:nvPr/>
          </p:nvPicPr>
          <p:blipFill>
            <a:blip r:embed="rId40"/>
            <a:stretch/>
          </p:blipFill>
          <p:spPr>
            <a:xfrm>
              <a:off x="5334480" y="3445200"/>
              <a:ext cx="438480" cy="438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9" name="Google Shape;886;p136" descr=""/>
            <p:cNvPicPr/>
            <p:nvPr/>
          </p:nvPicPr>
          <p:blipFill>
            <a:blip r:embed="rId41"/>
            <a:stretch/>
          </p:blipFill>
          <p:spPr>
            <a:xfrm>
              <a:off x="3766680" y="2615040"/>
              <a:ext cx="464040" cy="43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0" name="CustomShape 138"/>
            <p:cNvSpPr/>
            <p:nvPr/>
          </p:nvSpPr>
          <p:spPr>
            <a:xfrm>
              <a:off x="3796920" y="3074040"/>
              <a:ext cx="4658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51" name="CustomShape 139"/>
            <p:cNvSpPr/>
            <p:nvPr/>
          </p:nvSpPr>
          <p:spPr>
            <a:xfrm>
              <a:off x="2453760" y="382824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52" name="Google Shape;889;p136" descr=""/>
            <p:cNvPicPr/>
            <p:nvPr/>
          </p:nvPicPr>
          <p:blipFill>
            <a:blip r:embed="rId42"/>
            <a:stretch/>
          </p:blipFill>
          <p:spPr>
            <a:xfrm>
              <a:off x="2740320" y="3442320"/>
              <a:ext cx="358920" cy="35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3" name="CustomShape 140"/>
            <p:cNvSpPr/>
            <p:nvPr/>
          </p:nvSpPr>
          <p:spPr>
            <a:xfrm>
              <a:off x="4836240" y="130212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54" name="CustomShape 141"/>
            <p:cNvSpPr/>
            <p:nvPr/>
          </p:nvSpPr>
          <p:spPr>
            <a:xfrm rot="10800000">
              <a:off x="5592960" y="191268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142"/>
            <p:cNvSpPr/>
            <p:nvPr/>
          </p:nvSpPr>
          <p:spPr>
            <a:xfrm>
              <a:off x="4818600" y="2208600"/>
              <a:ext cx="774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43"/>
            <p:cNvSpPr/>
            <p:nvPr/>
          </p:nvSpPr>
          <p:spPr>
            <a:xfrm>
              <a:off x="2467080" y="307008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57" name="Google Shape;894;p136" descr=""/>
            <p:cNvPicPr/>
            <p:nvPr/>
          </p:nvPicPr>
          <p:blipFill>
            <a:blip r:embed="rId43"/>
            <a:stretch/>
          </p:blipFill>
          <p:spPr>
            <a:xfrm>
              <a:off x="2707920" y="2599920"/>
              <a:ext cx="412200" cy="440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8" name="CustomShape 144"/>
            <p:cNvSpPr/>
            <p:nvPr/>
          </p:nvSpPr>
          <p:spPr>
            <a:xfrm>
              <a:off x="239760" y="750240"/>
              <a:ext cx="6357960" cy="397332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59" name="Group 145"/>
            <p:cNvGrpSpPr/>
            <p:nvPr/>
          </p:nvGrpSpPr>
          <p:grpSpPr>
            <a:xfrm>
              <a:off x="3659400" y="3425760"/>
              <a:ext cx="729720" cy="567000"/>
              <a:chOff x="3659400" y="3425760"/>
              <a:chExt cx="729720" cy="567000"/>
            </a:xfrm>
          </p:grpSpPr>
          <p:sp>
            <p:nvSpPr>
              <p:cNvPr id="860" name="CustomShape 146"/>
              <p:cNvSpPr/>
              <p:nvPr/>
            </p:nvSpPr>
            <p:spPr>
              <a:xfrm>
                <a:off x="3659400" y="3828960"/>
                <a:ext cx="729720" cy="163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24c55"/>
                    </a:solidFill>
                    <a:latin typeface="Open Sans"/>
                    <a:ea typeface="Open Sans"/>
                  </a:rPr>
                  <a:t>PLUGINS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61" name="Google Shape;898;p136" descr=""/>
              <p:cNvPicPr/>
              <p:nvPr/>
            </p:nvPicPr>
            <p:blipFill>
              <a:blip r:embed="rId44"/>
              <a:stretch/>
            </p:blipFill>
            <p:spPr>
              <a:xfrm>
                <a:off x="3735720" y="3425760"/>
                <a:ext cx="550800" cy="3697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862" name="Group 147"/>
          <p:cNvGrpSpPr/>
          <p:nvPr/>
        </p:nvGrpSpPr>
        <p:grpSpPr>
          <a:xfrm>
            <a:off x="239760" y="438120"/>
            <a:ext cx="8933760" cy="4285440"/>
            <a:chOff x="239760" y="438120"/>
            <a:chExt cx="8933760" cy="4285440"/>
          </a:xfrm>
        </p:grpSpPr>
        <p:sp>
          <p:nvSpPr>
            <p:cNvPr id="863" name="CustomShape 148"/>
            <p:cNvSpPr/>
            <p:nvPr/>
          </p:nvSpPr>
          <p:spPr>
            <a:xfrm>
              <a:off x="623520" y="496080"/>
              <a:ext cx="8519400" cy="40921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149"/>
            <p:cNvSpPr/>
            <p:nvPr/>
          </p:nvSpPr>
          <p:spPr>
            <a:xfrm>
              <a:off x="1078560" y="3017880"/>
              <a:ext cx="360" cy="33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5" name="Group 150"/>
            <p:cNvGrpSpPr/>
            <p:nvPr/>
          </p:nvGrpSpPr>
          <p:grpSpPr>
            <a:xfrm>
              <a:off x="517320" y="2152800"/>
              <a:ext cx="1158120" cy="769320"/>
              <a:chOff x="517320" y="2152800"/>
              <a:chExt cx="1158120" cy="769320"/>
            </a:xfrm>
          </p:grpSpPr>
          <p:pic>
            <p:nvPicPr>
              <p:cNvPr id="866" name="Google Shape;903;p136" descr=""/>
              <p:cNvPicPr/>
              <p:nvPr/>
            </p:nvPicPr>
            <p:blipFill>
              <a:blip r:embed="rId45"/>
              <a:stretch/>
            </p:blipFill>
            <p:spPr>
              <a:xfrm>
                <a:off x="641520" y="2152800"/>
                <a:ext cx="905400" cy="6163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67" name="CustomShape 151"/>
              <p:cNvSpPr/>
              <p:nvPr/>
            </p:nvSpPr>
            <p:spPr>
              <a:xfrm>
                <a:off x="517320" y="2769840"/>
                <a:ext cx="1158120" cy="15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868" name="Group 152"/>
            <p:cNvGrpSpPr/>
            <p:nvPr/>
          </p:nvGrpSpPr>
          <p:grpSpPr>
            <a:xfrm>
              <a:off x="517320" y="3300480"/>
              <a:ext cx="1158120" cy="1071720"/>
              <a:chOff x="517320" y="3300480"/>
              <a:chExt cx="1158120" cy="1071720"/>
            </a:xfrm>
          </p:grpSpPr>
          <p:sp>
            <p:nvSpPr>
              <p:cNvPr id="869" name="CustomShape 153"/>
              <p:cNvSpPr/>
              <p:nvPr/>
            </p:nvSpPr>
            <p:spPr>
              <a:xfrm>
                <a:off x="517320" y="4075560"/>
                <a:ext cx="1158120" cy="29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70" name="Google Shape;907;p136" descr=""/>
              <p:cNvPicPr/>
              <p:nvPr/>
            </p:nvPicPr>
            <p:blipFill>
              <a:blip r:embed="rId46"/>
              <a:stretch/>
            </p:blipFill>
            <p:spPr>
              <a:xfrm>
                <a:off x="709560" y="3300480"/>
                <a:ext cx="774000" cy="774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71" name="CustomShape 154"/>
            <p:cNvSpPr/>
            <p:nvPr/>
          </p:nvSpPr>
          <p:spPr>
            <a:xfrm>
              <a:off x="6931440" y="1663560"/>
              <a:ext cx="2242080" cy="248436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155"/>
            <p:cNvSpPr/>
            <p:nvPr/>
          </p:nvSpPr>
          <p:spPr>
            <a:xfrm rot="16200000">
              <a:off x="6779520" y="2747880"/>
              <a:ext cx="213120" cy="18432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156"/>
            <p:cNvSpPr/>
            <p:nvPr/>
          </p:nvSpPr>
          <p:spPr>
            <a:xfrm>
              <a:off x="7041240" y="2322360"/>
              <a:ext cx="2022480" cy="11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[web]</a:t>
              </a:r>
              <a:br/>
              <a:r>
                <a:rPr b="0" lang="en-US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webserver1.example.com</a:t>
              </a:r>
              <a:br/>
              <a:r>
                <a:rPr b="0" lang="en-US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webserver2.example.com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[db]</a:t>
              </a:r>
              <a:br/>
              <a:r>
                <a:rPr b="0" lang="en-US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dbserver1.example.com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874" name="Google Shape;911;p136" descr=""/>
            <p:cNvPicPr/>
            <p:nvPr/>
          </p:nvPicPr>
          <p:blipFill>
            <a:blip r:embed="rId47"/>
            <a:stretch/>
          </p:blipFill>
          <p:spPr>
            <a:xfrm>
              <a:off x="4757040" y="9990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5" name="CustomShape 157"/>
            <p:cNvSpPr/>
            <p:nvPr/>
          </p:nvSpPr>
          <p:spPr>
            <a:xfrm>
              <a:off x="2207160" y="2098440"/>
              <a:ext cx="2538360" cy="209268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58"/>
            <p:cNvSpPr/>
            <p:nvPr/>
          </p:nvSpPr>
          <p:spPr>
            <a:xfrm>
              <a:off x="2207160" y="2098440"/>
              <a:ext cx="2538360" cy="30348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159"/>
            <p:cNvSpPr/>
            <p:nvPr/>
          </p:nvSpPr>
          <p:spPr>
            <a:xfrm>
              <a:off x="4982400" y="1994760"/>
              <a:ext cx="360" cy="232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160"/>
            <p:cNvSpPr/>
            <p:nvPr/>
          </p:nvSpPr>
          <p:spPr>
            <a:xfrm>
              <a:off x="2218320" y="2146680"/>
              <a:ext cx="2437200" cy="20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879" name="Google Shape;916;p136" descr=""/>
            <p:cNvPicPr/>
            <p:nvPr/>
          </p:nvPicPr>
          <p:blipFill>
            <a:blip r:embed="rId48"/>
            <a:stretch/>
          </p:blipFill>
          <p:spPr>
            <a:xfrm>
              <a:off x="2882520" y="1009800"/>
              <a:ext cx="729720" cy="625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0" name="CustomShape 161"/>
            <p:cNvSpPr/>
            <p:nvPr/>
          </p:nvSpPr>
          <p:spPr>
            <a:xfrm>
              <a:off x="2952000" y="1030680"/>
              <a:ext cx="590400" cy="16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81" name="CustomShape 162"/>
            <p:cNvSpPr/>
            <p:nvPr/>
          </p:nvSpPr>
          <p:spPr>
            <a:xfrm flipH="1" rot="10800000">
              <a:off x="1402560" y="3710520"/>
              <a:ext cx="729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163"/>
            <p:cNvSpPr/>
            <p:nvPr/>
          </p:nvSpPr>
          <p:spPr>
            <a:xfrm>
              <a:off x="4782960" y="278352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164"/>
            <p:cNvSpPr/>
            <p:nvPr/>
          </p:nvSpPr>
          <p:spPr>
            <a:xfrm>
              <a:off x="4782960" y="364716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CustomShape 165"/>
            <p:cNvSpPr/>
            <p:nvPr/>
          </p:nvSpPr>
          <p:spPr>
            <a:xfrm>
              <a:off x="1166760" y="3202560"/>
              <a:ext cx="965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166"/>
            <p:cNvSpPr/>
            <p:nvPr/>
          </p:nvSpPr>
          <p:spPr>
            <a:xfrm>
              <a:off x="1170000" y="301536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167"/>
            <p:cNvSpPr/>
            <p:nvPr/>
          </p:nvSpPr>
          <p:spPr>
            <a:xfrm flipH="1" rot="10800000">
              <a:off x="1738440" y="2864880"/>
              <a:ext cx="3960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168"/>
            <p:cNvSpPr/>
            <p:nvPr/>
          </p:nvSpPr>
          <p:spPr>
            <a:xfrm>
              <a:off x="1744200" y="1798920"/>
              <a:ext cx="360" cy="106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169"/>
            <p:cNvSpPr/>
            <p:nvPr/>
          </p:nvSpPr>
          <p:spPr>
            <a:xfrm>
              <a:off x="1947240" y="2575800"/>
              <a:ext cx="18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170"/>
            <p:cNvSpPr/>
            <p:nvPr/>
          </p:nvSpPr>
          <p:spPr>
            <a:xfrm>
              <a:off x="1957680" y="1888200"/>
              <a:ext cx="360" cy="68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171"/>
            <p:cNvSpPr/>
            <p:nvPr/>
          </p:nvSpPr>
          <p:spPr>
            <a:xfrm rot="10800000">
              <a:off x="1948320" y="1887480"/>
              <a:ext cx="1302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172"/>
            <p:cNvSpPr/>
            <p:nvPr/>
          </p:nvSpPr>
          <p:spPr>
            <a:xfrm>
              <a:off x="3250440" y="170388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92" name="Google Shape;929;p136" descr=""/>
            <p:cNvPicPr/>
            <p:nvPr/>
          </p:nvPicPr>
          <p:blipFill>
            <a:blip r:embed="rId49"/>
            <a:stretch/>
          </p:blipFill>
          <p:spPr>
            <a:xfrm>
              <a:off x="5328720" y="2570040"/>
              <a:ext cx="456480" cy="38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3" name="CustomShape 173"/>
            <p:cNvSpPr/>
            <p:nvPr/>
          </p:nvSpPr>
          <p:spPr>
            <a:xfrm>
              <a:off x="5088600" y="2993040"/>
              <a:ext cx="91044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94" name="CustomShape 174"/>
            <p:cNvSpPr/>
            <p:nvPr/>
          </p:nvSpPr>
          <p:spPr>
            <a:xfrm>
              <a:off x="5087520" y="3909240"/>
              <a:ext cx="910440" cy="2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95" name="Google Shape;932;p136" descr=""/>
            <p:cNvPicPr/>
            <p:nvPr/>
          </p:nvPicPr>
          <p:blipFill>
            <a:blip r:embed="rId50"/>
            <a:stretch/>
          </p:blipFill>
          <p:spPr>
            <a:xfrm>
              <a:off x="5334480" y="3445200"/>
              <a:ext cx="438480" cy="43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6" name="CustomShape 175"/>
            <p:cNvSpPr/>
            <p:nvPr/>
          </p:nvSpPr>
          <p:spPr>
            <a:xfrm>
              <a:off x="3659400" y="3828960"/>
              <a:ext cx="72972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97" name="Google Shape;934;p136" descr=""/>
            <p:cNvPicPr/>
            <p:nvPr/>
          </p:nvPicPr>
          <p:blipFill>
            <a:blip r:embed="rId51"/>
            <a:stretch/>
          </p:blipFill>
          <p:spPr>
            <a:xfrm>
              <a:off x="3766680" y="2615040"/>
              <a:ext cx="464040" cy="43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8" name="CustomShape 176"/>
            <p:cNvSpPr/>
            <p:nvPr/>
          </p:nvSpPr>
          <p:spPr>
            <a:xfrm>
              <a:off x="3796920" y="3074040"/>
              <a:ext cx="4658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99" name="Google Shape;936;p136" descr=""/>
            <p:cNvPicPr/>
            <p:nvPr/>
          </p:nvPicPr>
          <p:blipFill>
            <a:blip r:embed="rId52"/>
            <a:stretch/>
          </p:blipFill>
          <p:spPr>
            <a:xfrm>
              <a:off x="3735720" y="3425760"/>
              <a:ext cx="550800" cy="36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0" name="CustomShape 177"/>
            <p:cNvSpPr/>
            <p:nvPr/>
          </p:nvSpPr>
          <p:spPr>
            <a:xfrm>
              <a:off x="2453760" y="382824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01" name="Google Shape;938;p136" descr=""/>
            <p:cNvPicPr/>
            <p:nvPr/>
          </p:nvPicPr>
          <p:blipFill>
            <a:blip r:embed="rId53"/>
            <a:stretch/>
          </p:blipFill>
          <p:spPr>
            <a:xfrm>
              <a:off x="2740320" y="3442320"/>
              <a:ext cx="358920" cy="35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2" name="CustomShape 178"/>
            <p:cNvSpPr/>
            <p:nvPr/>
          </p:nvSpPr>
          <p:spPr>
            <a:xfrm>
              <a:off x="4836240" y="130212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03" name="CustomShape 179"/>
            <p:cNvSpPr/>
            <p:nvPr/>
          </p:nvSpPr>
          <p:spPr>
            <a:xfrm rot="10800000">
              <a:off x="5592960" y="191268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180"/>
            <p:cNvSpPr/>
            <p:nvPr/>
          </p:nvSpPr>
          <p:spPr>
            <a:xfrm>
              <a:off x="4818600" y="2208600"/>
              <a:ext cx="774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05" name="Google Shape;942;p136" descr=""/>
            <p:cNvPicPr/>
            <p:nvPr/>
          </p:nvPicPr>
          <p:blipFill>
            <a:blip r:embed="rId54"/>
            <a:stretch/>
          </p:blipFill>
          <p:spPr>
            <a:xfrm>
              <a:off x="921600" y="8892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6" name="CustomShape 181"/>
            <p:cNvSpPr/>
            <p:nvPr/>
          </p:nvSpPr>
          <p:spPr>
            <a:xfrm>
              <a:off x="990360" y="119196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07" name="CustomShape 182"/>
            <p:cNvSpPr/>
            <p:nvPr/>
          </p:nvSpPr>
          <p:spPr>
            <a:xfrm>
              <a:off x="239760" y="438120"/>
              <a:ext cx="6458400" cy="428544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183"/>
            <p:cNvSpPr/>
            <p:nvPr/>
          </p:nvSpPr>
          <p:spPr>
            <a:xfrm>
              <a:off x="2467080" y="307008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09" name="Google Shape;946;p136" descr=""/>
            <p:cNvPicPr/>
            <p:nvPr/>
          </p:nvPicPr>
          <p:blipFill>
            <a:blip r:embed="rId55"/>
            <a:stretch/>
          </p:blipFill>
          <p:spPr>
            <a:xfrm>
              <a:off x="2707920" y="2599920"/>
              <a:ext cx="412200" cy="440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0" name="Group 184"/>
          <p:cNvGrpSpPr/>
          <p:nvPr/>
        </p:nvGrpSpPr>
        <p:grpSpPr>
          <a:xfrm>
            <a:off x="239760" y="708480"/>
            <a:ext cx="8934120" cy="4015080"/>
            <a:chOff x="239760" y="708480"/>
            <a:chExt cx="8934120" cy="4015080"/>
          </a:xfrm>
        </p:grpSpPr>
        <p:sp>
          <p:nvSpPr>
            <p:cNvPr id="911" name="CustomShape 185"/>
            <p:cNvSpPr/>
            <p:nvPr/>
          </p:nvSpPr>
          <p:spPr>
            <a:xfrm>
              <a:off x="623520" y="708480"/>
              <a:ext cx="8519400" cy="3880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186"/>
            <p:cNvSpPr/>
            <p:nvPr/>
          </p:nvSpPr>
          <p:spPr>
            <a:xfrm>
              <a:off x="6931440" y="1206360"/>
              <a:ext cx="2242080" cy="248436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187"/>
            <p:cNvSpPr/>
            <p:nvPr/>
          </p:nvSpPr>
          <p:spPr>
            <a:xfrm rot="16200000">
              <a:off x="6779520" y="1296360"/>
              <a:ext cx="213120" cy="18432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188"/>
            <p:cNvSpPr/>
            <p:nvPr/>
          </p:nvSpPr>
          <p:spPr>
            <a:xfrm>
              <a:off x="7070040" y="1551240"/>
              <a:ext cx="2103840" cy="1492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CLOUD</a:t>
              </a:r>
              <a:r>
                <a:rPr b="1" lang="en-US" sz="12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OpenStack, VMware, EC2, Rackspace, GCE,</a:t>
              </a:r>
              <a:r>
                <a:rPr b="0" lang="en-US" sz="900" spc="-1" strike="noStrike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Azure, </a:t>
              </a:r>
              <a:br/>
              <a:r>
                <a:rPr b="0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Spacewalk, Hanlon, Cobbler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1" lang="en-US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CUSTOM CMDB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915" name="CustomShape 189"/>
            <p:cNvSpPr/>
            <p:nvPr/>
          </p:nvSpPr>
          <p:spPr>
            <a:xfrm>
              <a:off x="1078560" y="3017880"/>
              <a:ext cx="360" cy="33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16" name="Group 190"/>
            <p:cNvGrpSpPr/>
            <p:nvPr/>
          </p:nvGrpSpPr>
          <p:grpSpPr>
            <a:xfrm>
              <a:off x="517320" y="2152800"/>
              <a:ext cx="1158120" cy="769320"/>
              <a:chOff x="517320" y="2152800"/>
              <a:chExt cx="1158120" cy="769320"/>
            </a:xfrm>
          </p:grpSpPr>
          <p:pic>
            <p:nvPicPr>
              <p:cNvPr id="917" name="Google Shape;954;p136" descr=""/>
              <p:cNvPicPr/>
              <p:nvPr/>
            </p:nvPicPr>
            <p:blipFill>
              <a:blip r:embed="rId56"/>
              <a:stretch/>
            </p:blipFill>
            <p:spPr>
              <a:xfrm>
                <a:off x="641520" y="2152800"/>
                <a:ext cx="905400" cy="6163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18" name="CustomShape 191"/>
              <p:cNvSpPr/>
              <p:nvPr/>
            </p:nvSpPr>
            <p:spPr>
              <a:xfrm>
                <a:off x="517320" y="2769840"/>
                <a:ext cx="1158120" cy="15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919" name="Group 192"/>
            <p:cNvGrpSpPr/>
            <p:nvPr/>
          </p:nvGrpSpPr>
          <p:grpSpPr>
            <a:xfrm>
              <a:off x="517320" y="3300480"/>
              <a:ext cx="1158120" cy="1071720"/>
              <a:chOff x="517320" y="3300480"/>
              <a:chExt cx="1158120" cy="1071720"/>
            </a:xfrm>
          </p:grpSpPr>
          <p:sp>
            <p:nvSpPr>
              <p:cNvPr id="920" name="CustomShape 193"/>
              <p:cNvSpPr/>
              <p:nvPr/>
            </p:nvSpPr>
            <p:spPr>
              <a:xfrm>
                <a:off x="517320" y="4075560"/>
                <a:ext cx="1158120" cy="29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921" name="Google Shape;958;p136" descr=""/>
              <p:cNvPicPr/>
              <p:nvPr/>
            </p:nvPicPr>
            <p:blipFill>
              <a:blip r:embed="rId57"/>
              <a:stretch/>
            </p:blipFill>
            <p:spPr>
              <a:xfrm>
                <a:off x="709560" y="3300480"/>
                <a:ext cx="774000" cy="77400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22" name="Google Shape;959;p136" descr=""/>
            <p:cNvPicPr/>
            <p:nvPr/>
          </p:nvPicPr>
          <p:blipFill>
            <a:blip r:embed="rId58"/>
            <a:stretch/>
          </p:blipFill>
          <p:spPr>
            <a:xfrm>
              <a:off x="4757040" y="999000"/>
              <a:ext cx="1644120" cy="84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3" name="CustomShape 194"/>
            <p:cNvSpPr/>
            <p:nvPr/>
          </p:nvSpPr>
          <p:spPr>
            <a:xfrm>
              <a:off x="2207160" y="2098440"/>
              <a:ext cx="2538360" cy="209268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195"/>
            <p:cNvSpPr/>
            <p:nvPr/>
          </p:nvSpPr>
          <p:spPr>
            <a:xfrm>
              <a:off x="2207160" y="2098440"/>
              <a:ext cx="2538360" cy="30348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96"/>
            <p:cNvSpPr/>
            <p:nvPr/>
          </p:nvSpPr>
          <p:spPr>
            <a:xfrm>
              <a:off x="4982400" y="1994760"/>
              <a:ext cx="360" cy="232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97"/>
            <p:cNvSpPr/>
            <p:nvPr/>
          </p:nvSpPr>
          <p:spPr>
            <a:xfrm>
              <a:off x="2218320" y="2146680"/>
              <a:ext cx="2437200" cy="20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927" name="CustomShape 198"/>
            <p:cNvSpPr/>
            <p:nvPr/>
          </p:nvSpPr>
          <p:spPr>
            <a:xfrm flipH="1" rot="10800000">
              <a:off x="1402560" y="3710520"/>
              <a:ext cx="729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199"/>
            <p:cNvSpPr/>
            <p:nvPr/>
          </p:nvSpPr>
          <p:spPr>
            <a:xfrm>
              <a:off x="4782960" y="278352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200"/>
            <p:cNvSpPr/>
            <p:nvPr/>
          </p:nvSpPr>
          <p:spPr>
            <a:xfrm>
              <a:off x="4782960" y="3647160"/>
              <a:ext cx="465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201"/>
            <p:cNvSpPr/>
            <p:nvPr/>
          </p:nvSpPr>
          <p:spPr>
            <a:xfrm>
              <a:off x="1166760" y="3202560"/>
              <a:ext cx="965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202"/>
            <p:cNvSpPr/>
            <p:nvPr/>
          </p:nvSpPr>
          <p:spPr>
            <a:xfrm>
              <a:off x="1170000" y="301536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203"/>
            <p:cNvSpPr/>
            <p:nvPr/>
          </p:nvSpPr>
          <p:spPr>
            <a:xfrm flipH="1" rot="10800000">
              <a:off x="1738440" y="2864880"/>
              <a:ext cx="396000" cy="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204"/>
            <p:cNvSpPr/>
            <p:nvPr/>
          </p:nvSpPr>
          <p:spPr>
            <a:xfrm>
              <a:off x="1744200" y="1798920"/>
              <a:ext cx="360" cy="106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205"/>
            <p:cNvSpPr/>
            <p:nvPr/>
          </p:nvSpPr>
          <p:spPr>
            <a:xfrm>
              <a:off x="1947240" y="2575800"/>
              <a:ext cx="18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206"/>
            <p:cNvSpPr/>
            <p:nvPr/>
          </p:nvSpPr>
          <p:spPr>
            <a:xfrm>
              <a:off x="1957680" y="1888200"/>
              <a:ext cx="360" cy="68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207"/>
            <p:cNvSpPr/>
            <p:nvPr/>
          </p:nvSpPr>
          <p:spPr>
            <a:xfrm rot="10800000">
              <a:off x="1948320" y="1887480"/>
              <a:ext cx="1302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208"/>
            <p:cNvSpPr/>
            <p:nvPr/>
          </p:nvSpPr>
          <p:spPr>
            <a:xfrm>
              <a:off x="3250440" y="1703880"/>
              <a:ext cx="360" cy="191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38" name="Google Shape;975;p136" descr=""/>
            <p:cNvPicPr/>
            <p:nvPr/>
          </p:nvPicPr>
          <p:blipFill>
            <a:blip r:embed="rId59"/>
            <a:stretch/>
          </p:blipFill>
          <p:spPr>
            <a:xfrm>
              <a:off x="5328720" y="2570040"/>
              <a:ext cx="456480" cy="38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39" name="CustomShape 209"/>
            <p:cNvSpPr/>
            <p:nvPr/>
          </p:nvSpPr>
          <p:spPr>
            <a:xfrm>
              <a:off x="5088600" y="2993040"/>
              <a:ext cx="91044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40" name="CustomShape 210"/>
            <p:cNvSpPr/>
            <p:nvPr/>
          </p:nvSpPr>
          <p:spPr>
            <a:xfrm>
              <a:off x="5087520" y="3909240"/>
              <a:ext cx="910440" cy="26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41" name="Google Shape;978;p136" descr=""/>
            <p:cNvPicPr/>
            <p:nvPr/>
          </p:nvPicPr>
          <p:blipFill>
            <a:blip r:embed="rId60"/>
            <a:stretch/>
          </p:blipFill>
          <p:spPr>
            <a:xfrm>
              <a:off x="5334480" y="3445200"/>
              <a:ext cx="438480" cy="43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2" name="CustomShape 211"/>
            <p:cNvSpPr/>
            <p:nvPr/>
          </p:nvSpPr>
          <p:spPr>
            <a:xfrm>
              <a:off x="3659400" y="3828960"/>
              <a:ext cx="72972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43" name="Google Shape;980;p136" descr=""/>
            <p:cNvPicPr/>
            <p:nvPr/>
          </p:nvPicPr>
          <p:blipFill>
            <a:blip r:embed="rId61"/>
            <a:stretch/>
          </p:blipFill>
          <p:spPr>
            <a:xfrm>
              <a:off x="3766680" y="2615040"/>
              <a:ext cx="464040" cy="43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4" name="CustomShape 212"/>
            <p:cNvSpPr/>
            <p:nvPr/>
          </p:nvSpPr>
          <p:spPr>
            <a:xfrm>
              <a:off x="3796920" y="3074040"/>
              <a:ext cx="4658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45" name="Google Shape;982;p136" descr=""/>
            <p:cNvPicPr/>
            <p:nvPr/>
          </p:nvPicPr>
          <p:blipFill>
            <a:blip r:embed="rId62"/>
            <a:stretch/>
          </p:blipFill>
          <p:spPr>
            <a:xfrm>
              <a:off x="3735720" y="3425760"/>
              <a:ext cx="550800" cy="36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6" name="CustomShape 213"/>
            <p:cNvSpPr/>
            <p:nvPr/>
          </p:nvSpPr>
          <p:spPr>
            <a:xfrm>
              <a:off x="2453760" y="382824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47" name="Google Shape;984;p136" descr=""/>
            <p:cNvPicPr/>
            <p:nvPr/>
          </p:nvPicPr>
          <p:blipFill>
            <a:blip r:embed="rId63"/>
            <a:stretch/>
          </p:blipFill>
          <p:spPr>
            <a:xfrm>
              <a:off x="2740320" y="3442320"/>
              <a:ext cx="358920" cy="35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8" name="CustomShape 214"/>
            <p:cNvSpPr/>
            <p:nvPr/>
          </p:nvSpPr>
          <p:spPr>
            <a:xfrm>
              <a:off x="4836240" y="1302120"/>
              <a:ext cx="1441440" cy="24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49" name="CustomShape 215"/>
            <p:cNvSpPr/>
            <p:nvPr/>
          </p:nvSpPr>
          <p:spPr>
            <a:xfrm rot="10800000">
              <a:off x="5592960" y="191268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216"/>
            <p:cNvSpPr/>
            <p:nvPr/>
          </p:nvSpPr>
          <p:spPr>
            <a:xfrm>
              <a:off x="4818600" y="2208600"/>
              <a:ext cx="774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217"/>
            <p:cNvSpPr/>
            <p:nvPr/>
          </p:nvSpPr>
          <p:spPr>
            <a:xfrm>
              <a:off x="2467080" y="3070080"/>
              <a:ext cx="910440" cy="1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952" name="Google Shape;989;p136" descr=""/>
            <p:cNvPicPr/>
            <p:nvPr/>
          </p:nvPicPr>
          <p:blipFill>
            <a:blip r:embed="rId64"/>
            <a:stretch/>
          </p:blipFill>
          <p:spPr>
            <a:xfrm>
              <a:off x="2707920" y="2599920"/>
              <a:ext cx="412200" cy="440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3" name="CustomShape 218"/>
            <p:cNvSpPr/>
            <p:nvPr/>
          </p:nvSpPr>
          <p:spPr>
            <a:xfrm>
              <a:off x="239760" y="843480"/>
              <a:ext cx="6458400" cy="388008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54" name="Group 219"/>
            <p:cNvGrpSpPr/>
            <p:nvPr/>
          </p:nvGrpSpPr>
          <p:grpSpPr>
            <a:xfrm>
              <a:off x="921600" y="889200"/>
              <a:ext cx="2690640" cy="846720"/>
              <a:chOff x="921600" y="889200"/>
              <a:chExt cx="2690640" cy="846720"/>
            </a:xfrm>
          </p:grpSpPr>
          <p:pic>
            <p:nvPicPr>
              <p:cNvPr id="955" name="Google Shape;992;p136" descr=""/>
              <p:cNvPicPr/>
              <p:nvPr/>
            </p:nvPicPr>
            <p:blipFill>
              <a:blip r:embed="rId65"/>
              <a:stretch/>
            </p:blipFill>
            <p:spPr>
              <a:xfrm>
                <a:off x="2882520" y="1009800"/>
                <a:ext cx="729720" cy="6256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6" name="CustomShape 220"/>
              <p:cNvSpPr/>
              <p:nvPr/>
            </p:nvSpPr>
            <p:spPr>
              <a:xfrm>
                <a:off x="2952000" y="1030680"/>
                <a:ext cx="590400" cy="16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ffffff"/>
                    </a:solidFill>
                    <a:latin typeface="Open Sans"/>
                    <a:ea typeface="Open Sans"/>
                  </a:rPr>
                  <a:t>CMDB 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957" name="Google Shape;994;p136" descr=""/>
              <p:cNvPicPr/>
              <p:nvPr/>
            </p:nvPicPr>
            <p:blipFill>
              <a:blip r:embed="rId66"/>
              <a:stretch/>
            </p:blipFill>
            <p:spPr>
              <a:xfrm>
                <a:off x="921600" y="889200"/>
                <a:ext cx="1644120" cy="8467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8" name="CustomShape 221"/>
              <p:cNvSpPr/>
              <p:nvPr/>
            </p:nvSpPr>
            <p:spPr>
              <a:xfrm>
                <a:off x="990360" y="1191960"/>
                <a:ext cx="1441440" cy="248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PUBLIC / PRIVATE</a:t>
                </a:r>
                <a:br/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CLOUD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CustomShape 1"/>
          <p:cNvSpPr/>
          <p:nvPr/>
        </p:nvSpPr>
        <p:spPr>
          <a:xfrm>
            <a:off x="349560" y="117720"/>
            <a:ext cx="39938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PLAYBOOK EXAMPLE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60" name="CustomShape 2"/>
          <p:cNvSpPr/>
          <p:nvPr/>
        </p:nvSpPr>
        <p:spPr>
          <a:xfrm>
            <a:off x="436680" y="518760"/>
            <a:ext cx="6762600" cy="411408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961" name="CustomShape 3"/>
          <p:cNvSpPr/>
          <p:nvPr/>
        </p:nvSpPr>
        <p:spPr>
          <a:xfrm>
            <a:off x="436680" y="518760"/>
            <a:ext cx="6762600" cy="411408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962" name="CustomShape 4"/>
          <p:cNvSpPr/>
          <p:nvPr/>
        </p:nvSpPr>
        <p:spPr>
          <a:xfrm>
            <a:off x="436680" y="518760"/>
            <a:ext cx="6762600" cy="411408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963" name="CustomShape 5"/>
          <p:cNvSpPr/>
          <p:nvPr/>
        </p:nvSpPr>
        <p:spPr>
          <a:xfrm>
            <a:off x="436680" y="518760"/>
            <a:ext cx="6762600" cy="411408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964" name="CustomShape 6"/>
          <p:cNvSpPr/>
          <p:nvPr/>
        </p:nvSpPr>
        <p:spPr>
          <a:xfrm>
            <a:off x="436680" y="518760"/>
            <a:ext cx="6762600" cy="411408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965" name="CustomShape 7"/>
          <p:cNvSpPr/>
          <p:nvPr/>
        </p:nvSpPr>
        <p:spPr>
          <a:xfrm>
            <a:off x="436680" y="518760"/>
            <a:ext cx="6762600" cy="411408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ustomShape 1"/>
          <p:cNvSpPr/>
          <p:nvPr/>
        </p:nvSpPr>
        <p:spPr>
          <a:xfrm>
            <a:off x="250200" y="1199880"/>
            <a:ext cx="8659080" cy="11790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2"/>
          <p:cNvSpPr/>
          <p:nvPr/>
        </p:nvSpPr>
        <p:spPr>
          <a:xfrm>
            <a:off x="250200" y="2374200"/>
            <a:ext cx="8659080" cy="2227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3"/>
          <p:cNvSpPr/>
          <p:nvPr/>
        </p:nvSpPr>
        <p:spPr>
          <a:xfrm>
            <a:off x="250200" y="801000"/>
            <a:ext cx="8659080" cy="3978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4"/>
          <p:cNvSpPr/>
          <p:nvPr/>
        </p:nvSpPr>
        <p:spPr>
          <a:xfrm>
            <a:off x="103320" y="4734000"/>
            <a:ext cx="35964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</a:pPr>
            <a:fld id="{10D7EA2D-39F5-4CB1-B96C-4A800732EF52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70" name="CustomShape 5"/>
          <p:cNvSpPr/>
          <p:nvPr/>
        </p:nvSpPr>
        <p:spPr>
          <a:xfrm>
            <a:off x="291600" y="802800"/>
            <a:ext cx="4894200" cy="38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network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site_domain_name: 'example.net'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network_name_servers: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- 8.8.8.8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- 8.8.4.4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log_host: 10.2.2.3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Configure the hostname and domain name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net_system: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hostname: "{{ inventory_hostname }}"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domain_name: "{{ site_domain_name }}"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name_servers: "{{ network_name_servers }}"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configure host logging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net_logging: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host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b="1" lang="en-US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"{{ log_host }}"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971" name="CustomShape 6"/>
          <p:cNvSpPr/>
          <p:nvPr/>
        </p:nvSpPr>
        <p:spPr>
          <a:xfrm>
            <a:off x="826560" y="0"/>
            <a:ext cx="7489800" cy="10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Anatomy of a Playbook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972" name="CustomShape 7"/>
          <p:cNvSpPr/>
          <p:nvPr/>
        </p:nvSpPr>
        <p:spPr>
          <a:xfrm>
            <a:off x="5166360" y="806040"/>
            <a:ext cx="38340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Inventory: The devices to configure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3" name="CustomShape 8"/>
          <p:cNvSpPr/>
          <p:nvPr/>
        </p:nvSpPr>
        <p:spPr>
          <a:xfrm>
            <a:off x="5166360" y="1378440"/>
            <a:ext cx="3976200" cy="8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Variables: The key/value pairs that change from device to device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4" name="CustomShape 9"/>
          <p:cNvSpPr/>
          <p:nvPr/>
        </p:nvSpPr>
        <p:spPr>
          <a:xfrm>
            <a:off x="5135400" y="3242520"/>
            <a:ext cx="389628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Tasks: The tasks to perform on those devices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LibreOffice/6.3.1.2$Linux_X86_64 LibreOffice_project/b79626edf0065ac373bd1df5c28bd630b4424273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2019-10-02T13:56:44Z</dcterms:modified>
  <cp:revision>5</cp:revision>
  <dc:subject/>
  <dc:title/>
</cp:coreProperties>
</file>